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1" r:id="rId3"/>
    <p:sldId id="282" r:id="rId4"/>
    <p:sldId id="284" r:id="rId5"/>
    <p:sldId id="286" r:id="rId6"/>
    <p:sldId id="285" r:id="rId7"/>
    <p:sldId id="287" r:id="rId8"/>
    <p:sldId id="288" r:id="rId9"/>
    <p:sldId id="313" r:id="rId10"/>
    <p:sldId id="314" r:id="rId11"/>
    <p:sldId id="304" r:id="rId12"/>
    <p:sldId id="339" r:id="rId13"/>
    <p:sldId id="335" r:id="rId14"/>
    <p:sldId id="332" r:id="rId15"/>
    <p:sldId id="329" r:id="rId16"/>
    <p:sldId id="330" r:id="rId17"/>
    <p:sldId id="331" r:id="rId18"/>
    <p:sldId id="306" r:id="rId19"/>
    <p:sldId id="307" r:id="rId20"/>
    <p:sldId id="340" r:id="rId21"/>
    <p:sldId id="308" r:id="rId22"/>
    <p:sldId id="309" r:id="rId23"/>
    <p:sldId id="310" r:id="rId24"/>
    <p:sldId id="312" r:id="rId25"/>
    <p:sldId id="298" r:id="rId26"/>
    <p:sldId id="291" r:id="rId27"/>
    <p:sldId id="328" r:id="rId28"/>
    <p:sldId id="316" r:id="rId29"/>
    <p:sldId id="327" r:id="rId30"/>
    <p:sldId id="321" r:id="rId31"/>
    <p:sldId id="317" r:id="rId32"/>
    <p:sldId id="333" r:id="rId33"/>
    <p:sldId id="323" r:id="rId34"/>
    <p:sldId id="338" r:id="rId35"/>
    <p:sldId id="326" r:id="rId36"/>
    <p:sldId id="324" r:id="rId37"/>
    <p:sldId id="334" r:id="rId38"/>
    <p:sldId id="318" r:id="rId39"/>
    <p:sldId id="319" r:id="rId40"/>
    <p:sldId id="299" r:id="rId41"/>
    <p:sldId id="337" r:id="rId42"/>
    <p:sldId id="300" r:id="rId43"/>
    <p:sldId id="301" r:id="rId44"/>
    <p:sldId id="26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FF"/>
    <a:srgbClr val="FFCC00"/>
    <a:srgbClr val="00FFFF"/>
    <a:srgbClr val="CCFF66"/>
    <a:srgbClr val="FFFF66"/>
    <a:srgbClr val="35A20E"/>
    <a:srgbClr val="FF0000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057" autoAdjust="0"/>
    <p:restoredTop sz="94660"/>
  </p:normalViewPr>
  <p:slideViewPr>
    <p:cSldViewPr>
      <p:cViewPr>
        <p:scale>
          <a:sx n="75" d="100"/>
          <a:sy n="75" d="100"/>
        </p:scale>
        <p:origin x="-17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100A4-ED35-4E87-B1CA-2AA9A7EC3366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0FDC442-4D42-4CB9-A046-BDC5807B1431}">
      <dgm:prSet phldrT="[Текст]"/>
      <dgm:spPr/>
      <dgm:t>
        <a:bodyPr/>
        <a:lstStyle/>
        <a:p>
          <a:r>
            <a:rPr lang="ru-RU" dirty="0" smtClean="0"/>
            <a:t>гипоталамус</a:t>
          </a:r>
          <a:endParaRPr lang="ru-RU" dirty="0"/>
        </a:p>
      </dgm:t>
    </dgm:pt>
    <dgm:pt modelId="{E385E70E-6769-4CBD-99BB-2106502DB2B3}" type="parTrans" cxnId="{37EA1C0F-5EE8-48F2-917C-B6CEA4AA3CC8}">
      <dgm:prSet/>
      <dgm:spPr/>
      <dgm:t>
        <a:bodyPr/>
        <a:lstStyle/>
        <a:p>
          <a:endParaRPr lang="ru-RU"/>
        </a:p>
      </dgm:t>
    </dgm:pt>
    <dgm:pt modelId="{CBAE3B77-865F-498F-9C1F-6B25420C6AA7}" type="sibTrans" cxnId="{37EA1C0F-5EE8-48F2-917C-B6CEA4AA3CC8}">
      <dgm:prSet/>
      <dgm:spPr/>
      <dgm:t>
        <a:bodyPr/>
        <a:lstStyle/>
        <a:p>
          <a:endParaRPr lang="ru-RU"/>
        </a:p>
      </dgm:t>
    </dgm:pt>
    <dgm:pt modelId="{5A832973-AF1D-4A3B-AFCF-ECEF5ADF7B93}">
      <dgm:prSet phldrT="[Текст]"/>
      <dgm:spPr/>
      <dgm:t>
        <a:bodyPr/>
        <a:lstStyle/>
        <a:p>
          <a:r>
            <a:rPr lang="ru-RU" dirty="0" err="1" smtClean="0"/>
            <a:t>Бульбарные</a:t>
          </a:r>
          <a:r>
            <a:rPr lang="ru-RU" dirty="0" smtClean="0"/>
            <a:t> центры</a:t>
          </a:r>
          <a:endParaRPr lang="ru-RU" dirty="0"/>
        </a:p>
      </dgm:t>
    </dgm:pt>
    <dgm:pt modelId="{CE4182C0-9CB5-4BBF-BEC0-B47899664C4D}" type="parTrans" cxnId="{443820A0-B9D2-449D-932D-F6026C7D9745}">
      <dgm:prSet/>
      <dgm:spPr/>
      <dgm:t>
        <a:bodyPr/>
        <a:lstStyle/>
        <a:p>
          <a:endParaRPr lang="ru-RU"/>
        </a:p>
      </dgm:t>
    </dgm:pt>
    <dgm:pt modelId="{851C8466-5510-4E01-A981-636BA2613C34}" type="sibTrans" cxnId="{443820A0-B9D2-449D-932D-F6026C7D9745}">
      <dgm:prSet/>
      <dgm:spPr/>
      <dgm:t>
        <a:bodyPr/>
        <a:lstStyle/>
        <a:p>
          <a:endParaRPr lang="ru-RU"/>
        </a:p>
      </dgm:t>
    </dgm:pt>
    <dgm:pt modelId="{F8147E4E-57EC-4826-969B-7F51D060B8CA}">
      <dgm:prSet phldrT="[Текст]" phldr="1"/>
      <dgm:spPr/>
      <dgm:t>
        <a:bodyPr/>
        <a:lstStyle/>
        <a:p>
          <a:endParaRPr lang="ru-RU" dirty="0"/>
        </a:p>
      </dgm:t>
    </dgm:pt>
    <dgm:pt modelId="{2308E7AA-A030-4A2C-8AE3-B482441A2286}" type="parTrans" cxnId="{6522A6D3-D9D9-4FFD-842E-99AF4A46E5E2}">
      <dgm:prSet/>
      <dgm:spPr/>
      <dgm:t>
        <a:bodyPr/>
        <a:lstStyle/>
        <a:p>
          <a:endParaRPr lang="ru-RU"/>
        </a:p>
      </dgm:t>
    </dgm:pt>
    <dgm:pt modelId="{3D8D1A38-3FEC-4B0E-AA2D-E6363A008865}" type="sibTrans" cxnId="{6522A6D3-D9D9-4FFD-842E-99AF4A46E5E2}">
      <dgm:prSet/>
      <dgm:spPr/>
      <dgm:t>
        <a:bodyPr/>
        <a:lstStyle/>
        <a:p>
          <a:endParaRPr lang="ru-RU"/>
        </a:p>
      </dgm:t>
    </dgm:pt>
    <dgm:pt modelId="{C92E3826-8B92-47A3-B294-A0A81C5F0D50}" type="pres">
      <dgm:prSet presAssocID="{C62100A4-ED35-4E87-B1CA-2AA9A7EC3366}" presName="Name0" presStyleCnt="0">
        <dgm:presLayoutVars>
          <dgm:dir/>
          <dgm:animLvl val="lvl"/>
          <dgm:resizeHandles val="exact"/>
        </dgm:presLayoutVars>
      </dgm:prSet>
      <dgm:spPr/>
    </dgm:pt>
    <dgm:pt modelId="{4A39550F-2F44-4659-BBE9-893466954528}" type="pres">
      <dgm:prSet presAssocID="{60FDC442-4D42-4CB9-A046-BDC5807B1431}" presName="Name8" presStyleCnt="0"/>
      <dgm:spPr/>
    </dgm:pt>
    <dgm:pt modelId="{3AEEDF1F-E290-4DF1-9C61-F29F5CAF73F5}" type="pres">
      <dgm:prSet presAssocID="{60FDC442-4D42-4CB9-A046-BDC5807B1431}" presName="level" presStyleLbl="node1" presStyleIdx="0" presStyleCnt="3" custLinFactNeighborX="-391" custLinFactNeighborY="-240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ECD92-31F7-43F0-99AA-4C193C4B750A}" type="pres">
      <dgm:prSet presAssocID="{60FDC442-4D42-4CB9-A046-BDC5807B14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0C308-72B8-4BC4-B0A2-9578012D7FA9}" type="pres">
      <dgm:prSet presAssocID="{5A832973-AF1D-4A3B-AFCF-ECEF5ADF7B93}" presName="Name8" presStyleCnt="0"/>
      <dgm:spPr/>
    </dgm:pt>
    <dgm:pt modelId="{0DDE4858-0599-47C7-9385-1962013FFDA3}" type="pres">
      <dgm:prSet presAssocID="{5A832973-AF1D-4A3B-AFCF-ECEF5ADF7B9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ED296-72AA-4861-9EE8-EFBE7B11167C}" type="pres">
      <dgm:prSet presAssocID="{5A832973-AF1D-4A3B-AFCF-ECEF5ADF7B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7445B-198D-41AE-A367-6D0757C3FBB4}" type="pres">
      <dgm:prSet presAssocID="{F8147E4E-57EC-4826-969B-7F51D060B8CA}" presName="Name8" presStyleCnt="0"/>
      <dgm:spPr/>
    </dgm:pt>
    <dgm:pt modelId="{9284F9A9-68C7-4579-B6CC-71EBEA01BD29}" type="pres">
      <dgm:prSet presAssocID="{F8147E4E-57EC-4826-969B-7F51D060B8C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2729F-B716-4111-8224-8676BA33A278}" type="pres">
      <dgm:prSet presAssocID="{F8147E4E-57EC-4826-969B-7F51D060B8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E1A46-9A1E-4875-AAFF-A9D2E748CFBE}" type="presOf" srcId="{5A832973-AF1D-4A3B-AFCF-ECEF5ADF7B93}" destId="{0DDE4858-0599-47C7-9385-1962013FFDA3}" srcOrd="0" destOrd="0" presId="urn:microsoft.com/office/officeart/2005/8/layout/pyramid3"/>
    <dgm:cxn modelId="{EAAEACB7-2B86-4402-ACF3-D0A136DB75A6}" type="presOf" srcId="{60FDC442-4D42-4CB9-A046-BDC5807B1431}" destId="{3AEEDF1F-E290-4DF1-9C61-F29F5CAF73F5}" srcOrd="0" destOrd="0" presId="urn:microsoft.com/office/officeart/2005/8/layout/pyramid3"/>
    <dgm:cxn modelId="{37EA1C0F-5EE8-48F2-917C-B6CEA4AA3CC8}" srcId="{C62100A4-ED35-4E87-B1CA-2AA9A7EC3366}" destId="{60FDC442-4D42-4CB9-A046-BDC5807B1431}" srcOrd="0" destOrd="0" parTransId="{E385E70E-6769-4CBD-99BB-2106502DB2B3}" sibTransId="{CBAE3B77-865F-498F-9C1F-6B25420C6AA7}"/>
    <dgm:cxn modelId="{897F7135-C166-4179-8502-766FB2F09D9C}" type="presOf" srcId="{C62100A4-ED35-4E87-B1CA-2AA9A7EC3366}" destId="{C92E3826-8B92-47A3-B294-A0A81C5F0D50}" srcOrd="0" destOrd="0" presId="urn:microsoft.com/office/officeart/2005/8/layout/pyramid3"/>
    <dgm:cxn modelId="{56F314CD-F884-445D-AA6C-6D27FD583750}" type="presOf" srcId="{F8147E4E-57EC-4826-969B-7F51D060B8CA}" destId="{C602729F-B716-4111-8224-8676BA33A278}" srcOrd="1" destOrd="0" presId="urn:microsoft.com/office/officeart/2005/8/layout/pyramid3"/>
    <dgm:cxn modelId="{DAA43861-29DF-47AD-8906-4EB80BB26455}" type="presOf" srcId="{5A832973-AF1D-4A3B-AFCF-ECEF5ADF7B93}" destId="{16DED296-72AA-4861-9EE8-EFBE7B11167C}" srcOrd="1" destOrd="0" presId="urn:microsoft.com/office/officeart/2005/8/layout/pyramid3"/>
    <dgm:cxn modelId="{A54BA713-322D-48C4-946C-D4028466702B}" type="presOf" srcId="{F8147E4E-57EC-4826-969B-7F51D060B8CA}" destId="{9284F9A9-68C7-4579-B6CC-71EBEA01BD29}" srcOrd="0" destOrd="0" presId="urn:microsoft.com/office/officeart/2005/8/layout/pyramid3"/>
    <dgm:cxn modelId="{6522A6D3-D9D9-4FFD-842E-99AF4A46E5E2}" srcId="{C62100A4-ED35-4E87-B1CA-2AA9A7EC3366}" destId="{F8147E4E-57EC-4826-969B-7F51D060B8CA}" srcOrd="2" destOrd="0" parTransId="{2308E7AA-A030-4A2C-8AE3-B482441A2286}" sibTransId="{3D8D1A38-3FEC-4B0E-AA2D-E6363A008865}"/>
    <dgm:cxn modelId="{443820A0-B9D2-449D-932D-F6026C7D9745}" srcId="{C62100A4-ED35-4E87-B1CA-2AA9A7EC3366}" destId="{5A832973-AF1D-4A3B-AFCF-ECEF5ADF7B93}" srcOrd="1" destOrd="0" parTransId="{CE4182C0-9CB5-4BBF-BEC0-B47899664C4D}" sibTransId="{851C8466-5510-4E01-A981-636BA2613C34}"/>
    <dgm:cxn modelId="{E8D75E8E-4578-4516-91A4-3BC35BA1A4A5}" type="presOf" srcId="{60FDC442-4D42-4CB9-A046-BDC5807B1431}" destId="{0EEECD92-31F7-43F0-99AA-4C193C4B750A}" srcOrd="1" destOrd="0" presId="urn:microsoft.com/office/officeart/2005/8/layout/pyramid3"/>
    <dgm:cxn modelId="{1FC902D5-95F2-43D3-8BFF-5E19FB892DE3}" type="presParOf" srcId="{C92E3826-8B92-47A3-B294-A0A81C5F0D50}" destId="{4A39550F-2F44-4659-BBE9-893466954528}" srcOrd="0" destOrd="0" presId="urn:microsoft.com/office/officeart/2005/8/layout/pyramid3"/>
    <dgm:cxn modelId="{D757A419-39D5-4EEB-AB16-F8051BC5A502}" type="presParOf" srcId="{4A39550F-2F44-4659-BBE9-893466954528}" destId="{3AEEDF1F-E290-4DF1-9C61-F29F5CAF73F5}" srcOrd="0" destOrd="0" presId="urn:microsoft.com/office/officeart/2005/8/layout/pyramid3"/>
    <dgm:cxn modelId="{B1AEABEE-0528-4E37-AD79-C98BC37D209D}" type="presParOf" srcId="{4A39550F-2F44-4659-BBE9-893466954528}" destId="{0EEECD92-31F7-43F0-99AA-4C193C4B750A}" srcOrd="1" destOrd="0" presId="urn:microsoft.com/office/officeart/2005/8/layout/pyramid3"/>
    <dgm:cxn modelId="{BEC53E71-FBED-4F6D-950D-7433EB8BEAC8}" type="presParOf" srcId="{C92E3826-8B92-47A3-B294-A0A81C5F0D50}" destId="{6F80C308-72B8-4BC4-B0A2-9578012D7FA9}" srcOrd="1" destOrd="0" presId="urn:microsoft.com/office/officeart/2005/8/layout/pyramid3"/>
    <dgm:cxn modelId="{CF489E76-7AA5-4524-BCEE-CAF6E94BAF86}" type="presParOf" srcId="{6F80C308-72B8-4BC4-B0A2-9578012D7FA9}" destId="{0DDE4858-0599-47C7-9385-1962013FFDA3}" srcOrd="0" destOrd="0" presId="urn:microsoft.com/office/officeart/2005/8/layout/pyramid3"/>
    <dgm:cxn modelId="{2E6FD770-157B-4505-AB88-3AB2BDF8E7E8}" type="presParOf" srcId="{6F80C308-72B8-4BC4-B0A2-9578012D7FA9}" destId="{16DED296-72AA-4861-9EE8-EFBE7B11167C}" srcOrd="1" destOrd="0" presId="urn:microsoft.com/office/officeart/2005/8/layout/pyramid3"/>
    <dgm:cxn modelId="{98EA427C-0DE1-4FB3-BBDB-94F4AB040D18}" type="presParOf" srcId="{C92E3826-8B92-47A3-B294-A0A81C5F0D50}" destId="{3F07445B-198D-41AE-A367-6D0757C3FBB4}" srcOrd="2" destOrd="0" presId="urn:microsoft.com/office/officeart/2005/8/layout/pyramid3"/>
    <dgm:cxn modelId="{3672F090-555D-469E-8804-25E32FFF8C3F}" type="presParOf" srcId="{3F07445B-198D-41AE-A367-6D0757C3FBB4}" destId="{9284F9A9-68C7-4579-B6CC-71EBEA01BD29}" srcOrd="0" destOrd="0" presId="urn:microsoft.com/office/officeart/2005/8/layout/pyramid3"/>
    <dgm:cxn modelId="{615DE4EA-2ADD-4D42-B90C-849E8F298443}" type="presParOf" srcId="{3F07445B-198D-41AE-A367-6D0757C3FBB4}" destId="{C602729F-B716-4111-8224-8676BA33A278}" srcOrd="1" destOrd="0" presId="urn:microsoft.com/office/officeart/2005/8/layout/pyramid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30253A-4101-4401-9C81-5D6C41D58EBB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2C38EAB-1EE9-471C-9B2B-52EA680BCA94}">
      <dgm:prSet custT="1"/>
      <dgm:spPr/>
      <dgm:t>
        <a:bodyPr/>
        <a:lstStyle/>
        <a:p>
          <a:pPr algn="ctr" rtl="0"/>
          <a:r>
            <a:rPr lang="ru-RU" sz="2000" dirty="0" err="1" smtClean="0"/>
            <a:t>Термо</a:t>
          </a:r>
          <a:r>
            <a:rPr lang="en-US" sz="2000" dirty="0" smtClean="0"/>
            <a:t> R</a:t>
          </a:r>
          <a:endParaRPr lang="ru-RU" sz="2000" dirty="0"/>
        </a:p>
      </dgm:t>
    </dgm:pt>
    <dgm:pt modelId="{56B6190C-BB4F-48E2-9675-621A0DAB5733}" type="parTrans" cxnId="{61000C66-7BCF-4873-A71F-60E4BCFBB6CC}">
      <dgm:prSet/>
      <dgm:spPr/>
      <dgm:t>
        <a:bodyPr/>
        <a:lstStyle/>
        <a:p>
          <a:endParaRPr lang="ru-RU"/>
        </a:p>
      </dgm:t>
    </dgm:pt>
    <dgm:pt modelId="{65421B37-7843-4E05-B433-32A06E62379C}" type="sibTrans" cxnId="{61000C66-7BCF-4873-A71F-60E4BCFBB6CC}">
      <dgm:prSet/>
      <dgm:spPr/>
      <dgm:t>
        <a:bodyPr/>
        <a:lstStyle/>
        <a:p>
          <a:endParaRPr lang="ru-RU"/>
        </a:p>
      </dgm:t>
    </dgm:pt>
    <dgm:pt modelId="{B81D62EA-7881-4EE4-AFF6-301DFB9A0CAB}" type="pres">
      <dgm:prSet presAssocID="{2130253A-4101-4401-9C81-5D6C41D58E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05EEBF-704B-4352-B3D1-C8571E8AC757}" type="pres">
      <dgm:prSet presAssocID="{02C38EAB-1EE9-471C-9B2B-52EA680BCA94}" presName="parentText" presStyleLbl="node1" presStyleIdx="0" presStyleCnt="1" custLinFactNeighborX="-5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000C66-7BCF-4873-A71F-60E4BCFBB6CC}" srcId="{2130253A-4101-4401-9C81-5D6C41D58EBB}" destId="{02C38EAB-1EE9-471C-9B2B-52EA680BCA94}" srcOrd="0" destOrd="0" parTransId="{56B6190C-BB4F-48E2-9675-621A0DAB5733}" sibTransId="{65421B37-7843-4E05-B433-32A06E62379C}"/>
    <dgm:cxn modelId="{AA07D24E-7CE7-4D39-B216-E98E6AD166A7}" type="presOf" srcId="{2130253A-4101-4401-9C81-5D6C41D58EBB}" destId="{B81D62EA-7881-4EE4-AFF6-301DFB9A0CAB}" srcOrd="0" destOrd="0" presId="urn:microsoft.com/office/officeart/2005/8/layout/vList2"/>
    <dgm:cxn modelId="{294DDCFE-2465-41A1-AB50-3F6382A01C5D}" type="presOf" srcId="{02C38EAB-1EE9-471C-9B2B-52EA680BCA94}" destId="{FB05EEBF-704B-4352-B3D1-C8571E8AC757}" srcOrd="0" destOrd="0" presId="urn:microsoft.com/office/officeart/2005/8/layout/vList2"/>
    <dgm:cxn modelId="{F1E8D1D7-E3BB-445D-8D54-E232FC30FF05}" type="presParOf" srcId="{B81D62EA-7881-4EE4-AFF6-301DFB9A0CAB}" destId="{FB05EEBF-704B-4352-B3D1-C8571E8AC757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379218-6DC2-4FB5-9580-4F5F9A359765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165492A-9E4F-4E78-94F6-5060A437EF4A}">
      <dgm:prSet custT="1"/>
      <dgm:spPr/>
      <dgm:t>
        <a:bodyPr/>
        <a:lstStyle/>
        <a:p>
          <a:pPr algn="ctr" rtl="0"/>
          <a:r>
            <a:rPr lang="ru-RU" sz="2400" b="1" dirty="0" smtClean="0"/>
            <a:t>Центр насыщения</a:t>
          </a:r>
          <a:endParaRPr lang="ru-RU" sz="2400" b="1" dirty="0"/>
        </a:p>
      </dgm:t>
    </dgm:pt>
    <dgm:pt modelId="{04207DB8-7021-44E7-A094-4C001E9C409D}" type="parTrans" cxnId="{0F4F7EC3-0F6E-48E2-8C6B-7F1B77C76D4D}">
      <dgm:prSet/>
      <dgm:spPr/>
      <dgm:t>
        <a:bodyPr/>
        <a:lstStyle/>
        <a:p>
          <a:pPr algn="ctr"/>
          <a:endParaRPr lang="ru-RU"/>
        </a:p>
      </dgm:t>
    </dgm:pt>
    <dgm:pt modelId="{F2059717-0B7A-4A7F-8D13-01483301077B}" type="sibTrans" cxnId="{0F4F7EC3-0F6E-48E2-8C6B-7F1B77C76D4D}">
      <dgm:prSet/>
      <dgm:spPr/>
      <dgm:t>
        <a:bodyPr/>
        <a:lstStyle/>
        <a:p>
          <a:pPr algn="ctr"/>
          <a:endParaRPr lang="ru-RU"/>
        </a:p>
      </dgm:t>
    </dgm:pt>
    <dgm:pt modelId="{10DADE54-75F8-4F89-84D6-266E91FB8515}" type="pres">
      <dgm:prSet presAssocID="{94379218-6DC2-4FB5-9580-4F5F9A3597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48245-DC9C-4274-96B3-E0A40A0DA64D}" type="pres">
      <dgm:prSet presAssocID="{D165492A-9E4F-4E78-94F6-5060A437EF4A}" presName="parentText" presStyleLbl="node1" presStyleIdx="0" presStyleCnt="1" custScaleY="288788" custLinFactNeighborX="5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F7EC3-0F6E-48E2-8C6B-7F1B77C76D4D}" srcId="{94379218-6DC2-4FB5-9580-4F5F9A359765}" destId="{D165492A-9E4F-4E78-94F6-5060A437EF4A}" srcOrd="0" destOrd="0" parTransId="{04207DB8-7021-44E7-A094-4C001E9C409D}" sibTransId="{F2059717-0B7A-4A7F-8D13-01483301077B}"/>
    <dgm:cxn modelId="{7B5206B1-5AEA-47D5-B464-2E69C8C07511}" type="presOf" srcId="{D165492A-9E4F-4E78-94F6-5060A437EF4A}" destId="{1A148245-DC9C-4274-96B3-E0A40A0DA64D}" srcOrd="0" destOrd="0" presId="urn:microsoft.com/office/officeart/2005/8/layout/vList2"/>
    <dgm:cxn modelId="{51EC6F57-AB65-4C15-AE2C-F409255B7D77}" type="presOf" srcId="{94379218-6DC2-4FB5-9580-4F5F9A359765}" destId="{10DADE54-75F8-4F89-84D6-266E91FB8515}" srcOrd="0" destOrd="0" presId="urn:microsoft.com/office/officeart/2005/8/layout/vList2"/>
    <dgm:cxn modelId="{BCA7EE43-A8E8-41CF-925D-A463B33A8022}" type="presParOf" srcId="{10DADE54-75F8-4F89-84D6-266E91FB8515}" destId="{1A148245-DC9C-4274-96B3-E0A40A0DA64D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CD9D6B-CB43-4A02-8E9D-2E1C5481CA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0E50087-FBF6-4132-A913-FA9A61C004EB}">
      <dgm:prSet custT="1"/>
      <dgm:spPr/>
      <dgm:t>
        <a:bodyPr/>
        <a:lstStyle/>
        <a:p>
          <a:pPr algn="ctr" rtl="0"/>
          <a:r>
            <a:rPr lang="ru-RU" sz="2000" b="1" dirty="0" smtClean="0"/>
            <a:t>Кора БП</a:t>
          </a:r>
          <a:endParaRPr lang="ru-RU" sz="2000" b="1" dirty="0"/>
        </a:p>
      </dgm:t>
    </dgm:pt>
    <dgm:pt modelId="{10029AA0-8B46-4CBA-9565-84D43E2BB7E6}" type="parTrans" cxnId="{7BD6E57E-C672-4406-AD34-3382744F5757}">
      <dgm:prSet/>
      <dgm:spPr/>
      <dgm:t>
        <a:bodyPr/>
        <a:lstStyle/>
        <a:p>
          <a:endParaRPr lang="ru-RU"/>
        </a:p>
      </dgm:t>
    </dgm:pt>
    <dgm:pt modelId="{96DF79D2-CDBD-492D-B68E-BDB3ED01BBF7}" type="sibTrans" cxnId="{7BD6E57E-C672-4406-AD34-3382744F5757}">
      <dgm:prSet/>
      <dgm:spPr/>
      <dgm:t>
        <a:bodyPr/>
        <a:lstStyle/>
        <a:p>
          <a:endParaRPr lang="ru-RU"/>
        </a:p>
      </dgm:t>
    </dgm:pt>
    <dgm:pt modelId="{01C7E5E2-72D6-476F-875B-88A521B8429C}" type="pres">
      <dgm:prSet presAssocID="{F8CD9D6B-CB43-4A02-8E9D-2E1C5481CA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3D33DE-8ACB-4D30-97E4-F6B054C0C333}" type="pres">
      <dgm:prSet presAssocID="{D0E50087-FBF6-4132-A913-FA9A61C004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A8021E-DA5B-4BBC-B4C2-7E1F2452689F}" type="presOf" srcId="{D0E50087-FBF6-4132-A913-FA9A61C004EB}" destId="{3E3D33DE-8ACB-4D30-97E4-F6B054C0C333}" srcOrd="0" destOrd="0" presId="urn:microsoft.com/office/officeart/2005/8/layout/vList2"/>
    <dgm:cxn modelId="{49A7F4D8-12C8-4BDB-BD4A-0644BFCC3772}" type="presOf" srcId="{F8CD9D6B-CB43-4A02-8E9D-2E1C5481CA07}" destId="{01C7E5E2-72D6-476F-875B-88A521B8429C}" srcOrd="0" destOrd="0" presId="urn:microsoft.com/office/officeart/2005/8/layout/vList2"/>
    <dgm:cxn modelId="{7BD6E57E-C672-4406-AD34-3382744F5757}" srcId="{F8CD9D6B-CB43-4A02-8E9D-2E1C5481CA07}" destId="{D0E50087-FBF6-4132-A913-FA9A61C004EB}" srcOrd="0" destOrd="0" parTransId="{10029AA0-8B46-4CBA-9565-84D43E2BB7E6}" sibTransId="{96DF79D2-CDBD-492D-B68E-BDB3ED01BBF7}"/>
    <dgm:cxn modelId="{1FE6E507-475D-4CF9-B7DF-7F2B538FE22C}" type="presParOf" srcId="{01C7E5E2-72D6-476F-875B-88A521B8429C}" destId="{3E3D33DE-8ACB-4D30-97E4-F6B054C0C333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E5977E-7E34-49F2-B51F-5A564615B44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051101-4E22-482F-B5CA-7E1E274F6EA0}">
      <dgm:prSet custT="1"/>
      <dgm:spPr/>
      <dgm:t>
        <a:bodyPr/>
        <a:lstStyle/>
        <a:p>
          <a:pPr algn="ctr" rtl="0"/>
          <a:r>
            <a:rPr lang="ru-RU" sz="2000" b="1" dirty="0" smtClean="0"/>
            <a:t>Лимбическая система</a:t>
          </a:r>
          <a:endParaRPr lang="ru-RU" sz="2000" b="1" dirty="0"/>
        </a:p>
      </dgm:t>
    </dgm:pt>
    <dgm:pt modelId="{E3BFF95B-7CEA-4D0F-89A9-65AA78DBB330}" type="parTrans" cxnId="{3E8348AB-11CC-482F-AC9C-71C1B7042323}">
      <dgm:prSet/>
      <dgm:spPr/>
      <dgm:t>
        <a:bodyPr/>
        <a:lstStyle/>
        <a:p>
          <a:endParaRPr lang="ru-RU"/>
        </a:p>
      </dgm:t>
    </dgm:pt>
    <dgm:pt modelId="{4BD2B5C0-F895-4F6F-AFD1-383A36EB0F1E}" type="sibTrans" cxnId="{3E8348AB-11CC-482F-AC9C-71C1B7042323}">
      <dgm:prSet/>
      <dgm:spPr/>
      <dgm:t>
        <a:bodyPr/>
        <a:lstStyle/>
        <a:p>
          <a:endParaRPr lang="ru-RU"/>
        </a:p>
      </dgm:t>
    </dgm:pt>
    <dgm:pt modelId="{AB40114B-A53B-4089-B288-E4C32BC63596}" type="pres">
      <dgm:prSet presAssocID="{55E5977E-7E34-49F2-B51F-5A564615B4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319677-049F-40CD-A9EF-A3759A493C81}" type="pres">
      <dgm:prSet presAssocID="{D2051101-4E22-482F-B5CA-7E1E274F6EA0}" presName="parentText" presStyleLbl="node1" presStyleIdx="0" presStyleCnt="1" custScaleY="224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95B72-E42D-40A5-AFD1-C0CA0637A1EA}" type="presOf" srcId="{55E5977E-7E34-49F2-B51F-5A564615B44E}" destId="{AB40114B-A53B-4089-B288-E4C32BC63596}" srcOrd="0" destOrd="0" presId="urn:microsoft.com/office/officeart/2005/8/layout/vList2"/>
    <dgm:cxn modelId="{02D402CF-9C2C-4DE8-9FB4-CDC063714D1A}" type="presOf" srcId="{D2051101-4E22-482F-B5CA-7E1E274F6EA0}" destId="{63319677-049F-40CD-A9EF-A3759A493C81}" srcOrd="0" destOrd="0" presId="urn:microsoft.com/office/officeart/2005/8/layout/vList2"/>
    <dgm:cxn modelId="{3E8348AB-11CC-482F-AC9C-71C1B7042323}" srcId="{55E5977E-7E34-49F2-B51F-5A564615B44E}" destId="{D2051101-4E22-482F-B5CA-7E1E274F6EA0}" srcOrd="0" destOrd="0" parTransId="{E3BFF95B-7CEA-4D0F-89A9-65AA78DBB330}" sibTransId="{4BD2B5C0-F895-4F6F-AFD1-383A36EB0F1E}"/>
    <dgm:cxn modelId="{BB084AF2-A4DF-4F46-B26E-FCE2779665D4}" type="presParOf" srcId="{AB40114B-A53B-4089-B288-E4C32BC63596}" destId="{63319677-049F-40CD-A9EF-A3759A493C81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40637D-6821-4793-94F9-CC57E7DD347D}" type="doc">
      <dgm:prSet loTypeId="urn:microsoft.com/office/officeart/2005/8/layout/vList2" loCatId="list" qsTypeId="urn:microsoft.com/office/officeart/2005/8/quickstyle/simple4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4554DF15-4730-45AB-AEFF-0B4CB584C719}">
      <dgm:prSet custT="1"/>
      <dgm:spPr/>
      <dgm:t>
        <a:bodyPr/>
        <a:lstStyle/>
        <a:p>
          <a:pPr algn="ctr" rtl="0"/>
          <a:r>
            <a:rPr lang="ru-RU" sz="2400" b="1" dirty="0" smtClean="0"/>
            <a:t>Пищевое поведение</a:t>
          </a:r>
          <a:endParaRPr lang="ru-RU" sz="2400" b="1" dirty="0"/>
        </a:p>
      </dgm:t>
    </dgm:pt>
    <dgm:pt modelId="{131C2421-D395-4727-A060-5733C46E111C}" type="parTrans" cxnId="{D3CBAAB3-66FF-4D74-8E49-DC8B31AD2662}">
      <dgm:prSet/>
      <dgm:spPr/>
      <dgm:t>
        <a:bodyPr/>
        <a:lstStyle/>
        <a:p>
          <a:endParaRPr lang="ru-RU"/>
        </a:p>
      </dgm:t>
    </dgm:pt>
    <dgm:pt modelId="{57808F96-8CF3-405B-BDA6-7130AF6F4E57}" type="sibTrans" cxnId="{D3CBAAB3-66FF-4D74-8E49-DC8B31AD2662}">
      <dgm:prSet/>
      <dgm:spPr/>
      <dgm:t>
        <a:bodyPr/>
        <a:lstStyle/>
        <a:p>
          <a:endParaRPr lang="ru-RU"/>
        </a:p>
      </dgm:t>
    </dgm:pt>
    <dgm:pt modelId="{078602DD-2540-470A-9808-13D5740A4092}" type="pres">
      <dgm:prSet presAssocID="{BD40637D-6821-4793-94F9-CC57E7DD34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477E5B-425E-4F21-B617-A978BDD7600F}" type="pres">
      <dgm:prSet presAssocID="{4554DF15-4730-45AB-AEFF-0B4CB584C7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B5776-F584-421A-BC25-9CF5A8DB5723}" type="presOf" srcId="{BD40637D-6821-4793-94F9-CC57E7DD347D}" destId="{078602DD-2540-470A-9808-13D5740A4092}" srcOrd="0" destOrd="0" presId="urn:microsoft.com/office/officeart/2005/8/layout/vList2"/>
    <dgm:cxn modelId="{5EC1EE4D-7625-4DCB-A954-A3C4D1928344}" type="presOf" srcId="{4554DF15-4730-45AB-AEFF-0B4CB584C719}" destId="{C2477E5B-425E-4F21-B617-A978BDD7600F}" srcOrd="0" destOrd="0" presId="urn:microsoft.com/office/officeart/2005/8/layout/vList2"/>
    <dgm:cxn modelId="{D3CBAAB3-66FF-4D74-8E49-DC8B31AD2662}" srcId="{BD40637D-6821-4793-94F9-CC57E7DD347D}" destId="{4554DF15-4730-45AB-AEFF-0B4CB584C719}" srcOrd="0" destOrd="0" parTransId="{131C2421-D395-4727-A060-5733C46E111C}" sibTransId="{57808F96-8CF3-405B-BDA6-7130AF6F4E57}"/>
    <dgm:cxn modelId="{A74168A4-4485-4459-AA7D-7E1E23A132FA}" type="presParOf" srcId="{078602DD-2540-470A-9808-13D5740A4092}" destId="{C2477E5B-425E-4F21-B617-A978BDD7600F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DC7B8A-2659-406D-B41A-A31B90C5DD0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9A52E87A-DBA6-4919-9EF3-6BE79E1EA4AF}">
      <dgm:prSet custT="1"/>
      <dgm:spPr/>
      <dgm:t>
        <a:bodyPr/>
        <a:lstStyle/>
        <a:p>
          <a:pPr algn="ctr" rtl="0"/>
          <a:r>
            <a:rPr lang="ru-RU" sz="2400" dirty="0" smtClean="0"/>
            <a:t>Приём пищи</a:t>
          </a:r>
          <a:endParaRPr lang="ru-RU" sz="2400" dirty="0"/>
        </a:p>
      </dgm:t>
    </dgm:pt>
    <dgm:pt modelId="{973F8534-BFB3-4828-95EC-388003BFB983}" type="parTrans" cxnId="{F480867D-E13C-469A-A608-7E48ABC7B291}">
      <dgm:prSet/>
      <dgm:spPr/>
      <dgm:t>
        <a:bodyPr/>
        <a:lstStyle/>
        <a:p>
          <a:endParaRPr lang="ru-RU"/>
        </a:p>
      </dgm:t>
    </dgm:pt>
    <dgm:pt modelId="{C98184FC-A3FD-44CA-990A-50A722C06582}" type="sibTrans" cxnId="{F480867D-E13C-469A-A608-7E48ABC7B291}">
      <dgm:prSet/>
      <dgm:spPr/>
      <dgm:t>
        <a:bodyPr/>
        <a:lstStyle/>
        <a:p>
          <a:endParaRPr lang="ru-RU"/>
        </a:p>
      </dgm:t>
    </dgm:pt>
    <dgm:pt modelId="{1209C835-3F37-4E68-BB07-A91458D3D69A}" type="pres">
      <dgm:prSet presAssocID="{7DDC7B8A-2659-406D-B41A-A31B90C5DD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76FB58-E7CD-43ED-A61F-A825A05853D1}" type="pres">
      <dgm:prSet presAssocID="{9A52E87A-DBA6-4919-9EF3-6BE79E1EA4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8D3482-B62C-4661-B0F4-D56E21D4F18B}" type="presOf" srcId="{7DDC7B8A-2659-406D-B41A-A31B90C5DD02}" destId="{1209C835-3F37-4E68-BB07-A91458D3D69A}" srcOrd="0" destOrd="0" presId="urn:microsoft.com/office/officeart/2005/8/layout/vList2"/>
    <dgm:cxn modelId="{3120DF45-0670-4F27-8FF6-DA0F119C9601}" type="presOf" srcId="{9A52E87A-DBA6-4919-9EF3-6BE79E1EA4AF}" destId="{A376FB58-E7CD-43ED-A61F-A825A05853D1}" srcOrd="0" destOrd="0" presId="urn:microsoft.com/office/officeart/2005/8/layout/vList2"/>
    <dgm:cxn modelId="{F480867D-E13C-469A-A608-7E48ABC7B291}" srcId="{7DDC7B8A-2659-406D-B41A-A31B90C5DD02}" destId="{9A52E87A-DBA6-4919-9EF3-6BE79E1EA4AF}" srcOrd="0" destOrd="0" parTransId="{973F8534-BFB3-4828-95EC-388003BFB983}" sibTransId="{C98184FC-A3FD-44CA-990A-50A722C06582}"/>
    <dgm:cxn modelId="{1C75E13A-A9F8-4B98-B269-A8A0C8B60954}" type="presParOf" srcId="{1209C835-3F37-4E68-BB07-A91458D3D69A}" destId="{A376FB58-E7CD-43ED-A61F-A825A05853D1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CEECC87-F8A9-48DA-9858-F64E6506EFF0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BADB5EA5-268E-48F7-BEB1-2F9D2836B979}">
      <dgm:prSet custT="1"/>
      <dgm:spPr/>
      <dgm:t>
        <a:bodyPr/>
        <a:lstStyle/>
        <a:p>
          <a:pPr rtl="0"/>
          <a:r>
            <a:rPr lang="ru-RU" sz="2400" dirty="0" smtClean="0"/>
            <a:t>Каудальный отдел </a:t>
          </a:r>
          <a:endParaRPr lang="ru-RU" sz="2400" dirty="0"/>
        </a:p>
      </dgm:t>
    </dgm:pt>
    <dgm:pt modelId="{B7919A71-4640-4C49-8816-C8545B103AED}" type="parTrans" cxnId="{2F508477-FFE9-423D-977C-48A30F6BC32A}">
      <dgm:prSet/>
      <dgm:spPr/>
      <dgm:t>
        <a:bodyPr/>
        <a:lstStyle/>
        <a:p>
          <a:endParaRPr lang="ru-RU"/>
        </a:p>
      </dgm:t>
    </dgm:pt>
    <dgm:pt modelId="{C5A2AEAD-803E-4D26-8896-0058FF35F84B}" type="sibTrans" cxnId="{2F508477-FFE9-423D-977C-48A30F6BC32A}">
      <dgm:prSet/>
      <dgm:spPr/>
      <dgm:t>
        <a:bodyPr/>
        <a:lstStyle/>
        <a:p>
          <a:endParaRPr lang="ru-RU"/>
        </a:p>
      </dgm:t>
    </dgm:pt>
    <dgm:pt modelId="{46A64C6A-118D-4153-AC3E-91D971BFFAA9}" type="pres">
      <dgm:prSet presAssocID="{6CEECC87-F8A9-48DA-9858-F64E6506EF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C1504B-C4D5-4E9A-8BC4-20A55679088A}" type="pres">
      <dgm:prSet presAssocID="{BADB5EA5-268E-48F7-BEB1-2F9D2836B979}" presName="parentText" presStyleLbl="node1" presStyleIdx="0" presStyleCnt="1" custLinFactNeighborY="71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08477-FFE9-423D-977C-48A30F6BC32A}" srcId="{6CEECC87-F8A9-48DA-9858-F64E6506EFF0}" destId="{BADB5EA5-268E-48F7-BEB1-2F9D2836B979}" srcOrd="0" destOrd="0" parTransId="{B7919A71-4640-4C49-8816-C8545B103AED}" sibTransId="{C5A2AEAD-803E-4D26-8896-0058FF35F84B}"/>
    <dgm:cxn modelId="{A8A8680A-6074-445E-BF7D-969D0BB065C8}" type="presOf" srcId="{BADB5EA5-268E-48F7-BEB1-2F9D2836B979}" destId="{DBC1504B-C4D5-4E9A-8BC4-20A55679088A}" srcOrd="0" destOrd="0" presId="urn:microsoft.com/office/officeart/2005/8/layout/vList2"/>
    <dgm:cxn modelId="{FB88C9C6-E17F-4083-824B-C3E8FDFBFA92}" type="presOf" srcId="{6CEECC87-F8A9-48DA-9858-F64E6506EFF0}" destId="{46A64C6A-118D-4153-AC3E-91D971BFFAA9}" srcOrd="0" destOrd="0" presId="urn:microsoft.com/office/officeart/2005/8/layout/vList2"/>
    <dgm:cxn modelId="{A2E4BA1C-C231-4F1B-8960-FD5B3FCCCAD4}" type="presParOf" srcId="{46A64C6A-118D-4153-AC3E-91D971BFFAA9}" destId="{DBC1504B-C4D5-4E9A-8BC4-20A55679088A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A2D7AE-C72D-41FB-8608-5CD2751960B7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6AFE5C5-0F82-4A9B-80E4-882EF13ED7F7}">
      <dgm:prSet custT="1"/>
      <dgm:spPr/>
      <dgm:t>
        <a:bodyPr/>
        <a:lstStyle/>
        <a:p>
          <a:pPr rtl="0"/>
          <a:r>
            <a:rPr lang="ru-RU" sz="2400" dirty="0" smtClean="0"/>
            <a:t>Краниальный отдел</a:t>
          </a:r>
        </a:p>
        <a:p>
          <a:pPr rtl="0"/>
          <a:r>
            <a:rPr lang="ru-RU" sz="2400" dirty="0" smtClean="0"/>
            <a:t>(на 2-3 мм </a:t>
          </a:r>
          <a:r>
            <a:rPr lang="ru-RU" sz="2400" dirty="0" err="1" smtClean="0"/>
            <a:t>дорсальнее</a:t>
          </a:r>
          <a:r>
            <a:rPr lang="ru-RU" sz="2400" dirty="0" smtClean="0"/>
            <a:t>)</a:t>
          </a:r>
          <a:endParaRPr lang="ru-RU" sz="2400" dirty="0"/>
        </a:p>
      </dgm:t>
    </dgm:pt>
    <dgm:pt modelId="{8990A080-86FF-4A0B-BD01-D8E872DF6F97}" type="parTrans" cxnId="{6BA2DFE7-5DA3-40AC-B1E0-529E40F31766}">
      <dgm:prSet/>
      <dgm:spPr/>
      <dgm:t>
        <a:bodyPr/>
        <a:lstStyle/>
        <a:p>
          <a:endParaRPr lang="ru-RU"/>
        </a:p>
      </dgm:t>
    </dgm:pt>
    <dgm:pt modelId="{73685B2A-8098-4612-AABF-8EFF7E7C637E}" type="sibTrans" cxnId="{6BA2DFE7-5DA3-40AC-B1E0-529E40F31766}">
      <dgm:prSet/>
      <dgm:spPr/>
      <dgm:t>
        <a:bodyPr/>
        <a:lstStyle/>
        <a:p>
          <a:endParaRPr lang="ru-RU"/>
        </a:p>
      </dgm:t>
    </dgm:pt>
    <dgm:pt modelId="{1902A6BE-F20D-4281-8657-F5C62335D85E}" type="pres">
      <dgm:prSet presAssocID="{D3A2D7AE-C72D-41FB-8608-5CD2751960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DB4C60-0571-4EF5-8DDB-85268EC0FAE2}" type="pres">
      <dgm:prSet presAssocID="{D6AFE5C5-0F82-4A9B-80E4-882EF13ED7F7}" presName="parentText" presStyleLbl="node1" presStyleIdx="0" presStyleCnt="1" custScaleY="196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A2DFE7-5DA3-40AC-B1E0-529E40F31766}" srcId="{D3A2D7AE-C72D-41FB-8608-5CD2751960B7}" destId="{D6AFE5C5-0F82-4A9B-80E4-882EF13ED7F7}" srcOrd="0" destOrd="0" parTransId="{8990A080-86FF-4A0B-BD01-D8E872DF6F97}" sibTransId="{73685B2A-8098-4612-AABF-8EFF7E7C637E}"/>
    <dgm:cxn modelId="{A827E221-A37A-4B93-B776-DBB02EFAD9C3}" type="presOf" srcId="{D3A2D7AE-C72D-41FB-8608-5CD2751960B7}" destId="{1902A6BE-F20D-4281-8657-F5C62335D85E}" srcOrd="0" destOrd="0" presId="urn:microsoft.com/office/officeart/2005/8/layout/vList2"/>
    <dgm:cxn modelId="{4EAC7FA3-A7B8-4AA9-A9E1-163674166CDC}" type="presOf" srcId="{D6AFE5C5-0F82-4A9B-80E4-882EF13ED7F7}" destId="{D5DB4C60-0571-4EF5-8DDB-85268EC0FAE2}" srcOrd="0" destOrd="0" presId="urn:microsoft.com/office/officeart/2005/8/layout/vList2"/>
    <dgm:cxn modelId="{04A2B22B-3310-4F04-8158-D0488BB1A823}" type="presParOf" srcId="{1902A6BE-F20D-4281-8657-F5C62335D85E}" destId="{D5DB4C60-0571-4EF5-8DDB-85268EC0FAE2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C91BE4-CB3E-4D32-879A-F212C8E6A792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7963C91-FB74-4315-B803-B633C39B5FE4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FF0000"/>
              </a:solidFill>
            </a:rPr>
            <a:t>Раздражение</a:t>
          </a:r>
          <a:endParaRPr lang="ru-RU" sz="2400" dirty="0">
            <a:solidFill>
              <a:srgbClr val="FF0000"/>
            </a:solidFill>
          </a:endParaRPr>
        </a:p>
      </dgm:t>
    </dgm:pt>
    <dgm:pt modelId="{DD83B228-0EC7-4213-929E-A510A1FE6535}" type="parTrans" cxnId="{FB547BB8-1589-4D8C-AA23-9D1C65233380}">
      <dgm:prSet/>
      <dgm:spPr/>
      <dgm:t>
        <a:bodyPr/>
        <a:lstStyle/>
        <a:p>
          <a:endParaRPr lang="ru-RU"/>
        </a:p>
      </dgm:t>
    </dgm:pt>
    <dgm:pt modelId="{31923FA3-B1FC-4B4B-8951-996A87ACD64C}" type="sibTrans" cxnId="{FB547BB8-1589-4D8C-AA23-9D1C65233380}">
      <dgm:prSet/>
      <dgm:spPr/>
      <dgm:t>
        <a:bodyPr/>
        <a:lstStyle/>
        <a:p>
          <a:endParaRPr lang="ru-RU"/>
        </a:p>
      </dgm:t>
    </dgm:pt>
    <dgm:pt modelId="{F7397CFA-FFE1-430B-BD67-1D21D7164390}" type="pres">
      <dgm:prSet presAssocID="{C0C91BE4-CB3E-4D32-879A-F212C8E6A7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92A5A-7090-4E69-9434-2DBD8FA8CDAB}" type="pres">
      <dgm:prSet presAssocID="{C7963C91-FB74-4315-B803-B633C39B5FE4}" presName="parentText" presStyleLbl="node1" presStyleIdx="0" presStyleCnt="1" custScaleY="203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FD8C7-ABE5-42DA-9058-1BEBB1D7F4C7}" type="presOf" srcId="{C0C91BE4-CB3E-4D32-879A-F212C8E6A792}" destId="{F7397CFA-FFE1-430B-BD67-1D21D7164390}" srcOrd="0" destOrd="0" presId="urn:microsoft.com/office/officeart/2005/8/layout/vList2"/>
    <dgm:cxn modelId="{FB547BB8-1589-4D8C-AA23-9D1C65233380}" srcId="{C0C91BE4-CB3E-4D32-879A-F212C8E6A792}" destId="{C7963C91-FB74-4315-B803-B633C39B5FE4}" srcOrd="0" destOrd="0" parTransId="{DD83B228-0EC7-4213-929E-A510A1FE6535}" sibTransId="{31923FA3-B1FC-4B4B-8951-996A87ACD64C}"/>
    <dgm:cxn modelId="{BC168606-BE1B-421E-B6E6-56290D0A115D}" type="presOf" srcId="{C7963C91-FB74-4315-B803-B633C39B5FE4}" destId="{53292A5A-7090-4E69-9434-2DBD8FA8CDAB}" srcOrd="0" destOrd="0" presId="urn:microsoft.com/office/officeart/2005/8/layout/vList2"/>
    <dgm:cxn modelId="{00984D5E-A897-4D4D-8CA2-E7317DB5C520}" type="presParOf" srcId="{F7397CFA-FFE1-430B-BD67-1D21D7164390}" destId="{53292A5A-7090-4E69-9434-2DBD8FA8CDAB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E9C99AB-8B27-4B3B-AD2E-8E36194CD9A4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/>
      <dgm:spPr/>
      <dgm:t>
        <a:bodyPr/>
        <a:lstStyle/>
        <a:p>
          <a:endParaRPr lang="ru-RU"/>
        </a:p>
      </dgm:t>
    </dgm:pt>
    <dgm:pt modelId="{12C82128-27C8-4DB1-ACCB-0B854503F891}">
      <dgm:prSet custT="1"/>
      <dgm:spPr/>
      <dgm:t>
        <a:bodyPr/>
        <a:lstStyle/>
        <a:p>
          <a:pPr algn="ctr" rtl="0"/>
          <a:r>
            <a:rPr lang="ru-RU" sz="2400" dirty="0" smtClean="0">
              <a:solidFill>
                <a:srgbClr val="FF0000"/>
              </a:solidFill>
            </a:rPr>
            <a:t>Оборонительное</a:t>
          </a:r>
          <a:r>
            <a:rPr lang="ru-RU" sz="2400" dirty="0" smtClean="0"/>
            <a:t> поведение</a:t>
          </a:r>
          <a:endParaRPr lang="ru-RU" sz="2400" dirty="0"/>
        </a:p>
      </dgm:t>
    </dgm:pt>
    <dgm:pt modelId="{CF2D8656-EF8E-4852-8A8E-B4DB925A37FF}" type="parTrans" cxnId="{868ABF4F-DBF4-49F5-84D4-AA17CF2E631E}">
      <dgm:prSet/>
      <dgm:spPr/>
      <dgm:t>
        <a:bodyPr/>
        <a:lstStyle/>
        <a:p>
          <a:endParaRPr lang="ru-RU"/>
        </a:p>
      </dgm:t>
    </dgm:pt>
    <dgm:pt modelId="{B3774765-6F34-446F-BF1B-B4A00C423596}" type="sibTrans" cxnId="{868ABF4F-DBF4-49F5-84D4-AA17CF2E631E}">
      <dgm:prSet/>
      <dgm:spPr/>
      <dgm:t>
        <a:bodyPr/>
        <a:lstStyle/>
        <a:p>
          <a:endParaRPr lang="ru-RU"/>
        </a:p>
      </dgm:t>
    </dgm:pt>
    <dgm:pt modelId="{195784C2-4DF2-4F83-BF38-FFC9CB329569}" type="pres">
      <dgm:prSet presAssocID="{DE9C99AB-8B27-4B3B-AD2E-8E36194CD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41EB5D-07A7-43E7-9568-25FAA9B17598}" type="pres">
      <dgm:prSet presAssocID="{12C82128-27C8-4DB1-ACCB-0B854503F8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8ABF4F-DBF4-49F5-84D4-AA17CF2E631E}" srcId="{DE9C99AB-8B27-4B3B-AD2E-8E36194CD9A4}" destId="{12C82128-27C8-4DB1-ACCB-0B854503F891}" srcOrd="0" destOrd="0" parTransId="{CF2D8656-EF8E-4852-8A8E-B4DB925A37FF}" sibTransId="{B3774765-6F34-446F-BF1B-B4A00C423596}"/>
    <dgm:cxn modelId="{85A95019-5EC0-4F57-B8E5-3BE78DB843EE}" type="presOf" srcId="{DE9C99AB-8B27-4B3B-AD2E-8E36194CD9A4}" destId="{195784C2-4DF2-4F83-BF38-FFC9CB329569}" srcOrd="0" destOrd="0" presId="urn:microsoft.com/office/officeart/2005/8/layout/vList2"/>
    <dgm:cxn modelId="{5C985375-0DE4-4D7A-A6A7-5AC19C6E1F14}" type="presOf" srcId="{12C82128-27C8-4DB1-ACCB-0B854503F891}" destId="{8041EB5D-07A7-43E7-9568-25FAA9B17598}" srcOrd="0" destOrd="0" presId="urn:microsoft.com/office/officeart/2005/8/layout/vList2"/>
    <dgm:cxn modelId="{91C2406C-F24D-4C34-81A5-963D9456AD5F}" type="presParOf" srcId="{195784C2-4DF2-4F83-BF38-FFC9CB329569}" destId="{8041EB5D-07A7-43E7-9568-25FAA9B17598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D1D46-1614-4FAE-B45B-CDA2328FAEC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67D24B-86C2-44D8-B048-E163B9AC67F0}">
      <dgm:prSet custT="1"/>
      <dgm:spPr/>
      <dgm:t>
        <a:bodyPr/>
        <a:lstStyle/>
        <a:p>
          <a:pPr algn="ctr" rtl="0"/>
          <a:r>
            <a:rPr lang="ru-RU" sz="3200" dirty="0" smtClean="0">
              <a:solidFill>
                <a:srgbClr val="FF0000"/>
              </a:solidFill>
            </a:rPr>
            <a:t>Гипоталамус выполняет </a:t>
          </a:r>
          <a:r>
            <a:rPr lang="ru-RU" sz="3200" dirty="0" err="1" smtClean="0">
              <a:solidFill>
                <a:srgbClr val="FF0000"/>
              </a:solidFill>
            </a:rPr>
            <a:t>пейсмейкерную</a:t>
          </a:r>
          <a:r>
            <a:rPr lang="ru-RU" sz="3200" dirty="0" smtClean="0">
              <a:solidFill>
                <a:srgbClr val="FF0000"/>
              </a:solidFill>
            </a:rPr>
            <a:t> роль в формировании биологических мотиваций</a:t>
          </a:r>
          <a:endParaRPr lang="ru-RU" sz="3200" dirty="0">
            <a:solidFill>
              <a:srgbClr val="FF0000"/>
            </a:solidFill>
          </a:endParaRPr>
        </a:p>
      </dgm:t>
    </dgm:pt>
    <dgm:pt modelId="{426AD1F8-5793-4FCF-B529-840A2084436D}" type="parTrans" cxnId="{209FE5E8-31C0-495F-BD3C-8574EFF0054B}">
      <dgm:prSet/>
      <dgm:spPr/>
      <dgm:t>
        <a:bodyPr/>
        <a:lstStyle/>
        <a:p>
          <a:endParaRPr lang="ru-RU"/>
        </a:p>
      </dgm:t>
    </dgm:pt>
    <dgm:pt modelId="{46B1E48C-9269-473C-9DF7-B591720AE758}" type="sibTrans" cxnId="{209FE5E8-31C0-495F-BD3C-8574EFF0054B}">
      <dgm:prSet/>
      <dgm:spPr/>
      <dgm:t>
        <a:bodyPr/>
        <a:lstStyle/>
        <a:p>
          <a:endParaRPr lang="ru-RU"/>
        </a:p>
      </dgm:t>
    </dgm:pt>
    <dgm:pt modelId="{147324D7-1DF1-4C48-BAA7-A3850D3502CD}">
      <dgm:prSet custT="1"/>
      <dgm:spPr/>
      <dgm:t>
        <a:bodyPr/>
        <a:lstStyle/>
        <a:p>
          <a:pPr algn="ctr" rtl="0"/>
          <a:r>
            <a:rPr lang="ru-RU" sz="2400" dirty="0" smtClean="0"/>
            <a:t>Половой</a:t>
          </a:r>
          <a:endParaRPr lang="ru-RU" sz="2400" dirty="0"/>
        </a:p>
      </dgm:t>
    </dgm:pt>
    <dgm:pt modelId="{3D07DC58-F543-462C-988B-F8BA4927186B}" type="parTrans" cxnId="{A55826A6-CDCB-4737-9110-37040CEBFA30}">
      <dgm:prSet/>
      <dgm:spPr/>
      <dgm:t>
        <a:bodyPr/>
        <a:lstStyle/>
        <a:p>
          <a:endParaRPr lang="ru-RU"/>
        </a:p>
      </dgm:t>
    </dgm:pt>
    <dgm:pt modelId="{50571B25-639C-488F-984A-6C37EC800534}" type="sibTrans" cxnId="{A55826A6-CDCB-4737-9110-37040CEBFA30}">
      <dgm:prSet/>
      <dgm:spPr/>
      <dgm:t>
        <a:bodyPr/>
        <a:lstStyle/>
        <a:p>
          <a:endParaRPr lang="ru-RU"/>
        </a:p>
      </dgm:t>
    </dgm:pt>
    <dgm:pt modelId="{0918E28D-FFE6-48AE-9732-9600EB7BC274}">
      <dgm:prSet custT="1"/>
      <dgm:spPr/>
      <dgm:t>
        <a:bodyPr/>
        <a:lstStyle/>
        <a:p>
          <a:pPr algn="ctr" rtl="0"/>
          <a:r>
            <a:rPr lang="ru-RU" sz="2400" dirty="0" smtClean="0"/>
            <a:t>Пищевой</a:t>
          </a:r>
          <a:endParaRPr lang="ru-RU" sz="2400" dirty="0"/>
        </a:p>
      </dgm:t>
    </dgm:pt>
    <dgm:pt modelId="{0D6E1826-D679-4CA1-94C9-C3B6FC0CD2FC}" type="parTrans" cxnId="{02E06AAB-E1AB-4667-85EC-3763A3E81DFD}">
      <dgm:prSet/>
      <dgm:spPr/>
      <dgm:t>
        <a:bodyPr/>
        <a:lstStyle/>
        <a:p>
          <a:endParaRPr lang="ru-RU"/>
        </a:p>
      </dgm:t>
    </dgm:pt>
    <dgm:pt modelId="{D5DD0D2A-3E87-4ACE-9D83-D3EF447D239D}" type="sibTrans" cxnId="{02E06AAB-E1AB-4667-85EC-3763A3E81DFD}">
      <dgm:prSet/>
      <dgm:spPr/>
      <dgm:t>
        <a:bodyPr/>
        <a:lstStyle/>
        <a:p>
          <a:endParaRPr lang="ru-RU"/>
        </a:p>
      </dgm:t>
    </dgm:pt>
    <dgm:pt modelId="{ABB08C5F-3620-44C4-BEBB-6B0858A44AF4}">
      <dgm:prSet custT="1"/>
      <dgm:spPr/>
      <dgm:t>
        <a:bodyPr/>
        <a:lstStyle/>
        <a:p>
          <a:pPr algn="ctr" rtl="0"/>
          <a:r>
            <a:rPr lang="ru-RU" sz="2400" dirty="0" smtClean="0"/>
            <a:t>Оборонительной</a:t>
          </a:r>
          <a:endParaRPr lang="ru-RU" sz="2400" dirty="0"/>
        </a:p>
      </dgm:t>
    </dgm:pt>
    <dgm:pt modelId="{0BCB9BC6-6C80-49D3-B34D-06A85428099B}" type="parTrans" cxnId="{CAAC4462-EAE9-4E01-89F9-BF24A05951E8}">
      <dgm:prSet/>
      <dgm:spPr/>
      <dgm:t>
        <a:bodyPr/>
        <a:lstStyle/>
        <a:p>
          <a:endParaRPr lang="ru-RU"/>
        </a:p>
      </dgm:t>
    </dgm:pt>
    <dgm:pt modelId="{39CAEB13-0632-423F-9ACF-FDE3C17D52A1}" type="sibTrans" cxnId="{CAAC4462-EAE9-4E01-89F9-BF24A05951E8}">
      <dgm:prSet/>
      <dgm:spPr/>
      <dgm:t>
        <a:bodyPr/>
        <a:lstStyle/>
        <a:p>
          <a:endParaRPr lang="ru-RU"/>
        </a:p>
      </dgm:t>
    </dgm:pt>
    <dgm:pt modelId="{26168A94-F455-44D3-A27E-C827E8553AD6}" type="pres">
      <dgm:prSet presAssocID="{9C9D1D46-1614-4FAE-B45B-CDA2328FAE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0D04F8-7998-4B1C-BBFC-89BB77B29422}" type="pres">
      <dgm:prSet presAssocID="{6967D24B-86C2-44D8-B048-E163B9AC67F0}" presName="parentText" presStyleLbl="node1" presStyleIdx="0" presStyleCnt="4" custScaleY="115745" custLinFactY="-121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D2450-E51E-49D4-9707-2E11B40EEDE0}" type="pres">
      <dgm:prSet presAssocID="{46B1E48C-9269-473C-9DF7-B591720AE758}" presName="spacer" presStyleCnt="0"/>
      <dgm:spPr/>
    </dgm:pt>
    <dgm:pt modelId="{3777D3AC-9994-4D60-BA6B-4BC06289536A}" type="pres">
      <dgm:prSet presAssocID="{147324D7-1DF1-4C48-BAA7-A3850D3502CD}" presName="parentText" presStyleLbl="node1" presStyleIdx="1" presStyleCnt="4" custScaleX="37374" custScaleY="41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18112-89D9-41A8-975F-2987066234BE}" type="pres">
      <dgm:prSet presAssocID="{50571B25-639C-488F-984A-6C37EC800534}" presName="spacer" presStyleCnt="0"/>
      <dgm:spPr/>
    </dgm:pt>
    <dgm:pt modelId="{AD6080FD-EADE-468E-9385-7BA81C18D8B7}" type="pres">
      <dgm:prSet presAssocID="{0918E28D-FFE6-48AE-9732-9600EB7BC274}" presName="parentText" presStyleLbl="node1" presStyleIdx="2" presStyleCnt="4" custScaleX="37374" custScaleY="429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1A64E-6811-46F4-BCD4-9881E89E960F}" type="pres">
      <dgm:prSet presAssocID="{D5DD0D2A-3E87-4ACE-9D83-D3EF447D239D}" presName="spacer" presStyleCnt="0"/>
      <dgm:spPr/>
    </dgm:pt>
    <dgm:pt modelId="{0FBA9B0C-EC46-400C-9952-2F3C9FB4E635}" type="pres">
      <dgm:prSet presAssocID="{ABB08C5F-3620-44C4-BEBB-6B0858A44AF4}" presName="parentText" presStyleLbl="node1" presStyleIdx="3" presStyleCnt="4" custScaleX="37374" custScaleY="47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06AAB-E1AB-4667-85EC-3763A3E81DFD}" srcId="{9C9D1D46-1614-4FAE-B45B-CDA2328FAEC0}" destId="{0918E28D-FFE6-48AE-9732-9600EB7BC274}" srcOrd="2" destOrd="0" parTransId="{0D6E1826-D679-4CA1-94C9-C3B6FC0CD2FC}" sibTransId="{D5DD0D2A-3E87-4ACE-9D83-D3EF447D239D}"/>
    <dgm:cxn modelId="{5B591F53-2B13-4D9D-B06E-53DFC2E8B4D5}" type="presOf" srcId="{6967D24B-86C2-44D8-B048-E163B9AC67F0}" destId="{940D04F8-7998-4B1C-BBFC-89BB77B29422}" srcOrd="0" destOrd="0" presId="urn:microsoft.com/office/officeart/2005/8/layout/vList2"/>
    <dgm:cxn modelId="{A55826A6-CDCB-4737-9110-37040CEBFA30}" srcId="{9C9D1D46-1614-4FAE-B45B-CDA2328FAEC0}" destId="{147324D7-1DF1-4C48-BAA7-A3850D3502CD}" srcOrd="1" destOrd="0" parTransId="{3D07DC58-F543-462C-988B-F8BA4927186B}" sibTransId="{50571B25-639C-488F-984A-6C37EC800534}"/>
    <dgm:cxn modelId="{11E9A838-9D97-4956-979B-27F70CECDD7D}" type="presOf" srcId="{ABB08C5F-3620-44C4-BEBB-6B0858A44AF4}" destId="{0FBA9B0C-EC46-400C-9952-2F3C9FB4E635}" srcOrd="0" destOrd="0" presId="urn:microsoft.com/office/officeart/2005/8/layout/vList2"/>
    <dgm:cxn modelId="{AE626190-D412-4EF7-B254-D516138A609D}" type="presOf" srcId="{147324D7-1DF1-4C48-BAA7-A3850D3502CD}" destId="{3777D3AC-9994-4D60-BA6B-4BC06289536A}" srcOrd="0" destOrd="0" presId="urn:microsoft.com/office/officeart/2005/8/layout/vList2"/>
    <dgm:cxn modelId="{CAAC4462-EAE9-4E01-89F9-BF24A05951E8}" srcId="{9C9D1D46-1614-4FAE-B45B-CDA2328FAEC0}" destId="{ABB08C5F-3620-44C4-BEBB-6B0858A44AF4}" srcOrd="3" destOrd="0" parTransId="{0BCB9BC6-6C80-49D3-B34D-06A85428099B}" sibTransId="{39CAEB13-0632-423F-9ACF-FDE3C17D52A1}"/>
    <dgm:cxn modelId="{209FE5E8-31C0-495F-BD3C-8574EFF0054B}" srcId="{9C9D1D46-1614-4FAE-B45B-CDA2328FAEC0}" destId="{6967D24B-86C2-44D8-B048-E163B9AC67F0}" srcOrd="0" destOrd="0" parTransId="{426AD1F8-5793-4FCF-B529-840A2084436D}" sibTransId="{46B1E48C-9269-473C-9DF7-B591720AE758}"/>
    <dgm:cxn modelId="{4A06BDCF-4A01-4172-A1C9-C8B492F1EC08}" type="presOf" srcId="{0918E28D-FFE6-48AE-9732-9600EB7BC274}" destId="{AD6080FD-EADE-468E-9385-7BA81C18D8B7}" srcOrd="0" destOrd="0" presId="urn:microsoft.com/office/officeart/2005/8/layout/vList2"/>
    <dgm:cxn modelId="{373CF824-7629-4BD8-B127-7873145DC027}" type="presOf" srcId="{9C9D1D46-1614-4FAE-B45B-CDA2328FAEC0}" destId="{26168A94-F455-44D3-A27E-C827E8553AD6}" srcOrd="0" destOrd="0" presId="urn:microsoft.com/office/officeart/2005/8/layout/vList2"/>
    <dgm:cxn modelId="{DD25E30A-DD41-4272-88B8-9F1250A28C8E}" type="presParOf" srcId="{26168A94-F455-44D3-A27E-C827E8553AD6}" destId="{940D04F8-7998-4B1C-BBFC-89BB77B29422}" srcOrd="0" destOrd="0" presId="urn:microsoft.com/office/officeart/2005/8/layout/vList2"/>
    <dgm:cxn modelId="{96E637F9-5453-430F-A6B3-63BBAB6581D9}" type="presParOf" srcId="{26168A94-F455-44D3-A27E-C827E8553AD6}" destId="{079D2450-E51E-49D4-9707-2E11B40EEDE0}" srcOrd="1" destOrd="0" presId="urn:microsoft.com/office/officeart/2005/8/layout/vList2"/>
    <dgm:cxn modelId="{E413D31A-D91D-49D7-AD55-A04B09072E83}" type="presParOf" srcId="{26168A94-F455-44D3-A27E-C827E8553AD6}" destId="{3777D3AC-9994-4D60-BA6B-4BC06289536A}" srcOrd="2" destOrd="0" presId="urn:microsoft.com/office/officeart/2005/8/layout/vList2"/>
    <dgm:cxn modelId="{AE12030B-BDF6-47F8-A9A9-4B5858936B2C}" type="presParOf" srcId="{26168A94-F455-44D3-A27E-C827E8553AD6}" destId="{55D18112-89D9-41A8-975F-2987066234BE}" srcOrd="3" destOrd="0" presId="urn:microsoft.com/office/officeart/2005/8/layout/vList2"/>
    <dgm:cxn modelId="{5E5AF72F-A081-4761-82F8-E4928FBC7C58}" type="presParOf" srcId="{26168A94-F455-44D3-A27E-C827E8553AD6}" destId="{AD6080FD-EADE-468E-9385-7BA81C18D8B7}" srcOrd="4" destOrd="0" presId="urn:microsoft.com/office/officeart/2005/8/layout/vList2"/>
    <dgm:cxn modelId="{09049B1A-B719-46A3-B1FD-35052905DD28}" type="presParOf" srcId="{26168A94-F455-44D3-A27E-C827E8553AD6}" destId="{34F1A64E-6811-46F4-BCD4-9881E89E960F}" srcOrd="5" destOrd="0" presId="urn:microsoft.com/office/officeart/2005/8/layout/vList2"/>
    <dgm:cxn modelId="{3B6C1833-0D68-416F-8E97-099A785841A2}" type="presParOf" srcId="{26168A94-F455-44D3-A27E-C827E8553AD6}" destId="{0FBA9B0C-EC46-400C-9952-2F3C9FB4E635}" srcOrd="6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211AEB-383D-4EBE-A340-E0EFD99D2D74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DFE9333C-3047-4A2F-8B69-0B90135FBB58}">
      <dgm:prSet custT="1"/>
      <dgm:spPr/>
      <dgm:t>
        <a:bodyPr/>
        <a:lstStyle/>
        <a:p>
          <a:pPr algn="ctr" rtl="0"/>
          <a:r>
            <a:rPr lang="ru-RU" sz="2400" dirty="0" smtClean="0">
              <a:solidFill>
                <a:srgbClr val="FF0000"/>
              </a:solidFill>
            </a:rPr>
            <a:t>Пищевое </a:t>
          </a:r>
          <a:r>
            <a:rPr lang="ru-RU" sz="2400" dirty="0" smtClean="0"/>
            <a:t>поведение</a:t>
          </a:r>
          <a:endParaRPr lang="ru-RU" sz="2400" dirty="0"/>
        </a:p>
      </dgm:t>
    </dgm:pt>
    <dgm:pt modelId="{C818C45F-62C7-44F5-B4FE-A228B31CE76E}" type="parTrans" cxnId="{612F2F3E-15E8-4CC9-B406-5E93A855583E}">
      <dgm:prSet/>
      <dgm:spPr/>
      <dgm:t>
        <a:bodyPr/>
        <a:lstStyle/>
        <a:p>
          <a:endParaRPr lang="ru-RU"/>
        </a:p>
      </dgm:t>
    </dgm:pt>
    <dgm:pt modelId="{AC3C4EAB-2848-4CBB-A9F6-724ADDF2B949}" type="sibTrans" cxnId="{612F2F3E-15E8-4CC9-B406-5E93A855583E}">
      <dgm:prSet/>
      <dgm:spPr/>
      <dgm:t>
        <a:bodyPr/>
        <a:lstStyle/>
        <a:p>
          <a:endParaRPr lang="ru-RU"/>
        </a:p>
      </dgm:t>
    </dgm:pt>
    <dgm:pt modelId="{695419F0-2A35-4EE3-807D-CD5A55D51D38}" type="pres">
      <dgm:prSet presAssocID="{E5211AEB-383D-4EBE-A340-E0EFD99D2D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D36585-77F4-4FE3-BA9C-DD4CA2887E14}" type="pres">
      <dgm:prSet presAssocID="{DFE9333C-3047-4A2F-8B69-0B90135FBB58}" presName="parentText" presStyleLbl="node1" presStyleIdx="0" presStyleCnt="1" custScaleY="229416" custLinFactNeighborX="27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2F2F3E-15E8-4CC9-B406-5E93A855583E}" srcId="{E5211AEB-383D-4EBE-A340-E0EFD99D2D74}" destId="{DFE9333C-3047-4A2F-8B69-0B90135FBB58}" srcOrd="0" destOrd="0" parTransId="{C818C45F-62C7-44F5-B4FE-A228B31CE76E}" sibTransId="{AC3C4EAB-2848-4CBB-A9F6-724ADDF2B949}"/>
    <dgm:cxn modelId="{AFE56412-D0F1-40BE-9D6C-B9AA72043DD6}" type="presOf" srcId="{E5211AEB-383D-4EBE-A340-E0EFD99D2D74}" destId="{695419F0-2A35-4EE3-807D-CD5A55D51D38}" srcOrd="0" destOrd="0" presId="urn:microsoft.com/office/officeart/2005/8/layout/vList2"/>
    <dgm:cxn modelId="{C1BAA472-29C6-4405-A392-9D77895F10F1}" type="presOf" srcId="{DFE9333C-3047-4A2F-8B69-0B90135FBB58}" destId="{59D36585-77F4-4FE3-BA9C-DD4CA2887E14}" srcOrd="0" destOrd="0" presId="urn:microsoft.com/office/officeart/2005/8/layout/vList2"/>
    <dgm:cxn modelId="{B36ECB11-9E61-46DE-8114-E29DC7A9FCE3}" type="presParOf" srcId="{695419F0-2A35-4EE3-807D-CD5A55D51D38}" destId="{59D36585-77F4-4FE3-BA9C-DD4CA2887E14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EECC87-F8A9-48DA-9858-F64E6506EFF0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BADB5EA5-268E-48F7-BEB1-2F9D2836B979}">
      <dgm:prSet custT="1"/>
      <dgm:spPr/>
      <dgm:t>
        <a:bodyPr/>
        <a:lstStyle/>
        <a:p>
          <a:pPr rtl="0"/>
          <a:r>
            <a:rPr lang="ru-RU" sz="2400" dirty="0" smtClean="0"/>
            <a:t>Каудальный отдел </a:t>
          </a:r>
          <a:endParaRPr lang="ru-RU" sz="2400" dirty="0"/>
        </a:p>
      </dgm:t>
    </dgm:pt>
    <dgm:pt modelId="{B7919A71-4640-4C49-8816-C8545B103AED}" type="parTrans" cxnId="{2F508477-FFE9-423D-977C-48A30F6BC32A}">
      <dgm:prSet/>
      <dgm:spPr/>
      <dgm:t>
        <a:bodyPr/>
        <a:lstStyle/>
        <a:p>
          <a:endParaRPr lang="ru-RU"/>
        </a:p>
      </dgm:t>
    </dgm:pt>
    <dgm:pt modelId="{C5A2AEAD-803E-4D26-8896-0058FF35F84B}" type="sibTrans" cxnId="{2F508477-FFE9-423D-977C-48A30F6BC32A}">
      <dgm:prSet/>
      <dgm:spPr/>
      <dgm:t>
        <a:bodyPr/>
        <a:lstStyle/>
        <a:p>
          <a:endParaRPr lang="ru-RU"/>
        </a:p>
      </dgm:t>
    </dgm:pt>
    <dgm:pt modelId="{46A64C6A-118D-4153-AC3E-91D971BFFAA9}" type="pres">
      <dgm:prSet presAssocID="{6CEECC87-F8A9-48DA-9858-F64E6506EF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C1504B-C4D5-4E9A-8BC4-20A55679088A}" type="pres">
      <dgm:prSet presAssocID="{BADB5EA5-268E-48F7-BEB1-2F9D2836B979}" presName="parentText" presStyleLbl="node1" presStyleIdx="0" presStyleCnt="1" custLinFactNeighborY="71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08477-FFE9-423D-977C-48A30F6BC32A}" srcId="{6CEECC87-F8A9-48DA-9858-F64E6506EFF0}" destId="{BADB5EA5-268E-48F7-BEB1-2F9D2836B979}" srcOrd="0" destOrd="0" parTransId="{B7919A71-4640-4C49-8816-C8545B103AED}" sibTransId="{C5A2AEAD-803E-4D26-8896-0058FF35F84B}"/>
    <dgm:cxn modelId="{6E8E4F0D-25D2-480B-B687-3B311B31FB42}" type="presOf" srcId="{BADB5EA5-268E-48F7-BEB1-2F9D2836B979}" destId="{DBC1504B-C4D5-4E9A-8BC4-20A55679088A}" srcOrd="0" destOrd="0" presId="urn:microsoft.com/office/officeart/2005/8/layout/vList2"/>
    <dgm:cxn modelId="{C0586190-96CE-434B-B07B-E02B58807222}" type="presOf" srcId="{6CEECC87-F8A9-48DA-9858-F64E6506EFF0}" destId="{46A64C6A-118D-4153-AC3E-91D971BFFAA9}" srcOrd="0" destOrd="0" presId="urn:microsoft.com/office/officeart/2005/8/layout/vList2"/>
    <dgm:cxn modelId="{A40B668D-05A8-4D9B-9FBB-AF9DA0972286}" type="presParOf" srcId="{46A64C6A-118D-4153-AC3E-91D971BFFAA9}" destId="{DBC1504B-C4D5-4E9A-8BC4-20A55679088A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A2D7AE-C72D-41FB-8608-5CD2751960B7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902A6BE-F20D-4281-8657-F5C62335D85E}" type="pres">
      <dgm:prSet presAssocID="{D3A2D7AE-C72D-41FB-8608-5CD2751960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C6F54-12E6-4170-B83E-A43C262E9E91}" type="presOf" srcId="{D3A2D7AE-C72D-41FB-8608-5CD2751960B7}" destId="{1902A6BE-F20D-4281-8657-F5C62335D85E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C91BE4-CB3E-4D32-879A-F212C8E6A792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7963C91-FB74-4315-B803-B633C39B5FE4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FF0000"/>
              </a:solidFill>
            </a:rPr>
            <a:t>Раздражение</a:t>
          </a:r>
          <a:endParaRPr lang="ru-RU" sz="2400" dirty="0">
            <a:solidFill>
              <a:srgbClr val="FF0000"/>
            </a:solidFill>
          </a:endParaRPr>
        </a:p>
      </dgm:t>
    </dgm:pt>
    <dgm:pt modelId="{DD83B228-0EC7-4213-929E-A510A1FE6535}" type="parTrans" cxnId="{FB547BB8-1589-4D8C-AA23-9D1C65233380}">
      <dgm:prSet/>
      <dgm:spPr/>
      <dgm:t>
        <a:bodyPr/>
        <a:lstStyle/>
        <a:p>
          <a:endParaRPr lang="ru-RU"/>
        </a:p>
      </dgm:t>
    </dgm:pt>
    <dgm:pt modelId="{31923FA3-B1FC-4B4B-8951-996A87ACD64C}" type="sibTrans" cxnId="{FB547BB8-1589-4D8C-AA23-9D1C65233380}">
      <dgm:prSet/>
      <dgm:spPr/>
      <dgm:t>
        <a:bodyPr/>
        <a:lstStyle/>
        <a:p>
          <a:endParaRPr lang="ru-RU"/>
        </a:p>
      </dgm:t>
    </dgm:pt>
    <dgm:pt modelId="{F7397CFA-FFE1-430B-BD67-1D21D7164390}" type="pres">
      <dgm:prSet presAssocID="{C0C91BE4-CB3E-4D32-879A-F212C8E6A7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92A5A-7090-4E69-9434-2DBD8FA8CDAB}" type="pres">
      <dgm:prSet presAssocID="{C7963C91-FB74-4315-B803-B633C39B5FE4}" presName="parentText" presStyleLbl="node1" presStyleIdx="0" presStyleCnt="1" custScaleY="203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47BB8-1589-4D8C-AA23-9D1C65233380}" srcId="{C0C91BE4-CB3E-4D32-879A-F212C8E6A792}" destId="{C7963C91-FB74-4315-B803-B633C39B5FE4}" srcOrd="0" destOrd="0" parTransId="{DD83B228-0EC7-4213-929E-A510A1FE6535}" sibTransId="{31923FA3-B1FC-4B4B-8951-996A87ACD64C}"/>
    <dgm:cxn modelId="{DAEAA25A-F5FC-4B2A-B306-63115B741EB1}" type="presOf" srcId="{C0C91BE4-CB3E-4D32-879A-F212C8E6A792}" destId="{F7397CFA-FFE1-430B-BD67-1D21D7164390}" srcOrd="0" destOrd="0" presId="urn:microsoft.com/office/officeart/2005/8/layout/vList2"/>
    <dgm:cxn modelId="{622F2158-F0ED-46C4-BE47-F91286B7B7B3}" type="presOf" srcId="{C7963C91-FB74-4315-B803-B633C39B5FE4}" destId="{53292A5A-7090-4E69-9434-2DBD8FA8CDAB}" srcOrd="0" destOrd="0" presId="urn:microsoft.com/office/officeart/2005/8/layout/vList2"/>
    <dgm:cxn modelId="{E7519740-F4D9-4BD9-87B4-32AB37A00089}" type="presParOf" srcId="{F7397CFA-FFE1-430B-BD67-1D21D7164390}" destId="{53292A5A-7090-4E69-9434-2DBD8FA8CDAB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9C99AB-8B27-4B3B-AD2E-8E36194CD9A4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/>
      <dgm:spPr/>
      <dgm:t>
        <a:bodyPr/>
        <a:lstStyle/>
        <a:p>
          <a:endParaRPr lang="ru-RU"/>
        </a:p>
      </dgm:t>
    </dgm:pt>
    <dgm:pt modelId="{12C82128-27C8-4DB1-ACCB-0B854503F891}">
      <dgm:prSet custT="1"/>
      <dgm:spPr/>
      <dgm:t>
        <a:bodyPr/>
        <a:lstStyle/>
        <a:p>
          <a:pPr algn="ctr" rtl="0"/>
          <a:r>
            <a:rPr lang="ru-RU" sz="2400" dirty="0" smtClean="0">
              <a:solidFill>
                <a:srgbClr val="FF0000"/>
              </a:solidFill>
            </a:rPr>
            <a:t>Оборонительное</a:t>
          </a:r>
          <a:r>
            <a:rPr lang="ru-RU" sz="2400" dirty="0" smtClean="0"/>
            <a:t> поведение</a:t>
          </a:r>
          <a:endParaRPr lang="ru-RU" sz="2400" dirty="0"/>
        </a:p>
      </dgm:t>
    </dgm:pt>
    <dgm:pt modelId="{CF2D8656-EF8E-4852-8A8E-B4DB925A37FF}" type="parTrans" cxnId="{868ABF4F-DBF4-49F5-84D4-AA17CF2E631E}">
      <dgm:prSet/>
      <dgm:spPr/>
      <dgm:t>
        <a:bodyPr/>
        <a:lstStyle/>
        <a:p>
          <a:endParaRPr lang="ru-RU"/>
        </a:p>
      </dgm:t>
    </dgm:pt>
    <dgm:pt modelId="{B3774765-6F34-446F-BF1B-B4A00C423596}" type="sibTrans" cxnId="{868ABF4F-DBF4-49F5-84D4-AA17CF2E631E}">
      <dgm:prSet/>
      <dgm:spPr/>
      <dgm:t>
        <a:bodyPr/>
        <a:lstStyle/>
        <a:p>
          <a:endParaRPr lang="ru-RU"/>
        </a:p>
      </dgm:t>
    </dgm:pt>
    <dgm:pt modelId="{195784C2-4DF2-4F83-BF38-FFC9CB329569}" type="pres">
      <dgm:prSet presAssocID="{DE9C99AB-8B27-4B3B-AD2E-8E36194CD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41EB5D-07A7-43E7-9568-25FAA9B17598}" type="pres">
      <dgm:prSet presAssocID="{12C82128-27C8-4DB1-ACCB-0B854503F8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8ABF4F-DBF4-49F5-84D4-AA17CF2E631E}" srcId="{DE9C99AB-8B27-4B3B-AD2E-8E36194CD9A4}" destId="{12C82128-27C8-4DB1-ACCB-0B854503F891}" srcOrd="0" destOrd="0" parTransId="{CF2D8656-EF8E-4852-8A8E-B4DB925A37FF}" sibTransId="{B3774765-6F34-446F-BF1B-B4A00C423596}"/>
    <dgm:cxn modelId="{81F3CC33-C0DB-43F5-84A4-75A1A985C6EE}" type="presOf" srcId="{12C82128-27C8-4DB1-ACCB-0B854503F891}" destId="{8041EB5D-07A7-43E7-9568-25FAA9B17598}" srcOrd="0" destOrd="0" presId="urn:microsoft.com/office/officeart/2005/8/layout/vList2"/>
    <dgm:cxn modelId="{AA573C4F-5226-4AFD-A27F-B11F34474FDB}" type="presOf" srcId="{DE9C99AB-8B27-4B3B-AD2E-8E36194CD9A4}" destId="{195784C2-4DF2-4F83-BF38-FFC9CB329569}" srcOrd="0" destOrd="0" presId="urn:microsoft.com/office/officeart/2005/8/layout/vList2"/>
    <dgm:cxn modelId="{E5A40539-AB47-4D41-AA03-BF383542E019}" type="presParOf" srcId="{195784C2-4DF2-4F83-BF38-FFC9CB329569}" destId="{8041EB5D-07A7-43E7-9568-25FAA9B17598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211AEB-383D-4EBE-A340-E0EFD99D2D74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695419F0-2A35-4EE3-807D-CD5A55D51D38}" type="pres">
      <dgm:prSet presAssocID="{E5211AEB-383D-4EBE-A340-E0EFD99D2D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640AD-8CFC-4DB3-A9B5-BFF4DAF6C151}" type="presOf" srcId="{E5211AEB-383D-4EBE-A340-E0EFD99D2D74}" destId="{695419F0-2A35-4EE3-807D-CD5A55D51D38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379218-6DC2-4FB5-9580-4F5F9A359765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165492A-9E4F-4E78-94F6-5060A437EF4A}">
      <dgm:prSet custT="1"/>
      <dgm:spPr/>
      <dgm:t>
        <a:bodyPr/>
        <a:lstStyle/>
        <a:p>
          <a:pPr algn="ctr" rtl="0"/>
          <a:r>
            <a:rPr lang="ru-RU" sz="2800" b="1" dirty="0" smtClean="0"/>
            <a:t>Центр голода</a:t>
          </a:r>
          <a:endParaRPr lang="ru-RU" sz="2800" b="1" dirty="0"/>
        </a:p>
      </dgm:t>
    </dgm:pt>
    <dgm:pt modelId="{04207DB8-7021-44E7-A094-4C001E9C409D}" type="parTrans" cxnId="{0F4F7EC3-0F6E-48E2-8C6B-7F1B77C76D4D}">
      <dgm:prSet/>
      <dgm:spPr/>
      <dgm:t>
        <a:bodyPr/>
        <a:lstStyle/>
        <a:p>
          <a:endParaRPr lang="ru-RU"/>
        </a:p>
      </dgm:t>
    </dgm:pt>
    <dgm:pt modelId="{F2059717-0B7A-4A7F-8D13-01483301077B}" type="sibTrans" cxnId="{0F4F7EC3-0F6E-48E2-8C6B-7F1B77C76D4D}">
      <dgm:prSet/>
      <dgm:spPr/>
      <dgm:t>
        <a:bodyPr/>
        <a:lstStyle/>
        <a:p>
          <a:endParaRPr lang="ru-RU"/>
        </a:p>
      </dgm:t>
    </dgm:pt>
    <dgm:pt modelId="{10DADE54-75F8-4F89-84D6-266E91FB8515}" type="pres">
      <dgm:prSet presAssocID="{94379218-6DC2-4FB5-9580-4F5F9A3597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48245-DC9C-4274-96B3-E0A40A0DA64D}" type="pres">
      <dgm:prSet presAssocID="{D165492A-9E4F-4E78-94F6-5060A437EF4A}" presName="parentText" presStyleLbl="node1" presStyleIdx="0" presStyleCnt="1" custScaleY="256973" custLinFactNeighborX="5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428672-6696-4347-AF51-CCF65071C202}" type="presOf" srcId="{D165492A-9E4F-4E78-94F6-5060A437EF4A}" destId="{1A148245-DC9C-4274-96B3-E0A40A0DA64D}" srcOrd="0" destOrd="0" presId="urn:microsoft.com/office/officeart/2005/8/layout/vList2"/>
    <dgm:cxn modelId="{0F4F7EC3-0F6E-48E2-8C6B-7F1B77C76D4D}" srcId="{94379218-6DC2-4FB5-9580-4F5F9A359765}" destId="{D165492A-9E4F-4E78-94F6-5060A437EF4A}" srcOrd="0" destOrd="0" parTransId="{04207DB8-7021-44E7-A094-4C001E9C409D}" sibTransId="{F2059717-0B7A-4A7F-8D13-01483301077B}"/>
    <dgm:cxn modelId="{DD947E85-52F1-4629-A846-EB1B4DCC0438}" type="presOf" srcId="{94379218-6DC2-4FB5-9580-4F5F9A359765}" destId="{10DADE54-75F8-4F89-84D6-266E91FB8515}" srcOrd="0" destOrd="0" presId="urn:microsoft.com/office/officeart/2005/8/layout/vList2"/>
    <dgm:cxn modelId="{0DA51F2B-F3F4-460A-AB42-B52141D80273}" type="presParOf" srcId="{10DADE54-75F8-4F89-84D6-266E91FB8515}" destId="{1A148245-DC9C-4274-96B3-E0A40A0DA64D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2F3E8E-8FD7-45E8-9BD3-BFA8957BE7E6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C67D370-D5DE-48BD-9CF9-79C1E3CEFC77}">
      <dgm:prSet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ru-RU" sz="2000" dirty="0" err="1" smtClean="0"/>
            <a:t>Механо</a:t>
          </a:r>
          <a:r>
            <a:rPr lang="en-US" sz="2000" dirty="0" smtClean="0"/>
            <a:t> R </a:t>
          </a:r>
          <a:r>
            <a:rPr lang="ru-RU" sz="2000" dirty="0" smtClean="0"/>
            <a:t>желудка</a:t>
          </a:r>
          <a:endParaRPr lang="ru-RU" sz="2000" dirty="0"/>
        </a:p>
      </dgm:t>
    </dgm:pt>
    <dgm:pt modelId="{DD3DA80E-35CE-4EC2-82F1-44FFF09346EA}" type="parTrans" cxnId="{8AA687BE-4AA3-4BF6-A3F5-4238484CB185}">
      <dgm:prSet/>
      <dgm:spPr/>
      <dgm:t>
        <a:bodyPr/>
        <a:lstStyle/>
        <a:p>
          <a:endParaRPr lang="ru-RU"/>
        </a:p>
      </dgm:t>
    </dgm:pt>
    <dgm:pt modelId="{7A968165-3D1C-4C03-88B8-6972B0C09491}" type="sibTrans" cxnId="{8AA687BE-4AA3-4BF6-A3F5-4238484CB185}">
      <dgm:prSet/>
      <dgm:spPr/>
      <dgm:t>
        <a:bodyPr/>
        <a:lstStyle/>
        <a:p>
          <a:endParaRPr lang="ru-RU"/>
        </a:p>
      </dgm:t>
    </dgm:pt>
    <dgm:pt modelId="{ABE9861F-D448-46D8-A991-FDF2D6A06864}" type="pres">
      <dgm:prSet presAssocID="{F62F3E8E-8FD7-45E8-9BD3-BFA8957BE7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3587E3-E77C-43FA-BA95-37FB36C6601A}" type="pres">
      <dgm:prSet presAssocID="{BC67D370-D5DE-48BD-9CF9-79C1E3CEFC77}" presName="parentText" presStyleLbl="node1" presStyleIdx="0" presStyleCnt="1" custLinFactNeighborX="-30000" custLinFactNeighborY="20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687BE-4AA3-4BF6-A3F5-4238484CB185}" srcId="{F62F3E8E-8FD7-45E8-9BD3-BFA8957BE7E6}" destId="{BC67D370-D5DE-48BD-9CF9-79C1E3CEFC77}" srcOrd="0" destOrd="0" parTransId="{DD3DA80E-35CE-4EC2-82F1-44FFF09346EA}" sibTransId="{7A968165-3D1C-4C03-88B8-6972B0C09491}"/>
    <dgm:cxn modelId="{3DC9B370-C6E7-4434-A4C0-C01D3B928381}" type="presOf" srcId="{F62F3E8E-8FD7-45E8-9BD3-BFA8957BE7E6}" destId="{ABE9861F-D448-46D8-A991-FDF2D6A06864}" srcOrd="0" destOrd="0" presId="urn:microsoft.com/office/officeart/2005/8/layout/vList2"/>
    <dgm:cxn modelId="{5DA0C36A-68D2-4A58-AF78-1955914073BA}" type="presOf" srcId="{BC67D370-D5DE-48BD-9CF9-79C1E3CEFC77}" destId="{933587E3-E77C-43FA-BA95-37FB36C6601A}" srcOrd="0" destOrd="0" presId="urn:microsoft.com/office/officeart/2005/8/layout/vList2"/>
    <dgm:cxn modelId="{3EBBD19A-9572-456F-81A7-38E5E02DC762}" type="presParOf" srcId="{ABE9861F-D448-46D8-A991-FDF2D6A06864}" destId="{933587E3-E77C-43FA-BA95-37FB36C6601A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7C719D-4E5F-4E1F-AF9D-1C1E6E9752F0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91409-D308-43D3-9557-8C3B2EA6E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Трансаденогипофизарное влияние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383EBF-56EF-4D31-A4CF-17D5C64F9E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Афферентные и эфферентные связи гипоталамуса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4C005E-7C6D-41FC-93BF-DDBB5EB4DD9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91409-D308-43D3-9557-8C3B2EA6EB35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91409-D308-43D3-9557-8C3B2EA6EB3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39C2-5147-48BD-B93B-587466A603D2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DDA1-003D-4534-9D70-8B031F101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AD5F-150C-43BB-97E6-A1DC073E63F6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DD23-519E-4074-8CA2-CC6BB58C7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543F-34BA-4D3D-B207-EAD9E70D53C4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4CD4-C879-4078-B6C0-869315EBF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4E44-E878-449D-B6F1-E8DB5DE20C77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0250-AFFE-4800-BDE7-3EAAE9518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B221C-1487-4EBA-8CBF-3A6BB0C84535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FF5E-DAB8-4EEB-8BCD-78E432FF9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7A73A-05B3-4DAD-8EBB-1096B804D869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1CF00-88EB-4EC5-88A8-7E3B8C031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51C5-EC12-4C7A-9A02-F0F3282F3ACF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93CB0-0B57-48BB-8C9F-A01A54D13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D45D-3D64-4BA5-8D0E-3A95B6AAA4BD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7B13-20AF-4BC8-B977-7D3B2767B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914E-95C4-4A47-999F-D51159E6C31C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6739-4A69-49C2-970D-E00F27AD0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176E-283D-452E-839D-A8228639302F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C8CE-1909-473A-8FE1-261051952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35A3-BA98-41AC-8E43-4FB27B7E27CB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D30F-3B40-41D1-8BB9-6B1AFB488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6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CCAEE9-4C3B-470B-85C1-72EE43352E0F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B02CCE-2A4E-45E2-A13F-0928DB563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Layout" Target="../diagrams/layout5.xml"/><Relationship Id="rId18" Type="http://schemas.openxmlformats.org/officeDocument/2006/relationships/diagramQuickStyle" Target="../diagrams/quickStyle6.xml"/><Relationship Id="rId3" Type="http://schemas.openxmlformats.org/officeDocument/2006/relationships/notesSlide" Target="../notesSlides/notesSlide3.xml"/><Relationship Id="rId21" Type="http://schemas.openxmlformats.org/officeDocument/2006/relationships/diagramLayout" Target="../diagrams/layout7.xml"/><Relationship Id="rId7" Type="http://schemas.openxmlformats.org/officeDocument/2006/relationships/diagramColors" Target="../diagrams/colors3.xml"/><Relationship Id="rId12" Type="http://schemas.openxmlformats.org/officeDocument/2006/relationships/diagramData" Target="../diagrams/data5.xml"/><Relationship Id="rId17" Type="http://schemas.openxmlformats.org/officeDocument/2006/relationships/diagramLayout" Target="../diagrams/layout6.xml"/><Relationship Id="rId2" Type="http://schemas.openxmlformats.org/officeDocument/2006/relationships/slideLayout" Target="../slideLayouts/slideLayout7.xml"/><Relationship Id="rId16" Type="http://schemas.openxmlformats.org/officeDocument/2006/relationships/diagramData" Target="../diagrams/data6.xml"/><Relationship Id="rId20" Type="http://schemas.openxmlformats.org/officeDocument/2006/relationships/diagramData" Target="../diagrams/data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5" Type="http://schemas.openxmlformats.org/officeDocument/2006/relationships/diagramColors" Target="../diagrams/colors5.xml"/><Relationship Id="rId23" Type="http://schemas.openxmlformats.org/officeDocument/2006/relationships/diagramColors" Target="../diagrams/colors7.xml"/><Relationship Id="rId10" Type="http://schemas.openxmlformats.org/officeDocument/2006/relationships/diagramQuickStyle" Target="../diagrams/quickStyle4.xml"/><Relationship Id="rId19" Type="http://schemas.openxmlformats.org/officeDocument/2006/relationships/diagramColors" Target="../diagrams/colors6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Relationship Id="rId14" Type="http://schemas.openxmlformats.org/officeDocument/2006/relationships/diagramQuickStyle" Target="../diagrams/quickStyle5.xml"/><Relationship Id="rId22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QuickStyle" Target="../diagrams/quickStyle10.xml"/><Relationship Id="rId18" Type="http://schemas.openxmlformats.org/officeDocument/2006/relationships/diagramColors" Target="../diagrams/colors11.xml"/><Relationship Id="rId26" Type="http://schemas.openxmlformats.org/officeDocument/2006/relationships/diagramColors" Target="../diagrams/colors13.xml"/><Relationship Id="rId3" Type="http://schemas.openxmlformats.org/officeDocument/2006/relationships/diagramData" Target="../diagrams/data8.xml"/><Relationship Id="rId21" Type="http://schemas.openxmlformats.org/officeDocument/2006/relationships/diagramQuickStyle" Target="../diagrams/quickStyle12.xml"/><Relationship Id="rId34" Type="http://schemas.openxmlformats.org/officeDocument/2006/relationships/diagramColors" Target="../diagrams/colors15.xml"/><Relationship Id="rId7" Type="http://schemas.openxmlformats.org/officeDocument/2006/relationships/diagramData" Target="../diagrams/data9.xml"/><Relationship Id="rId12" Type="http://schemas.openxmlformats.org/officeDocument/2006/relationships/diagramLayout" Target="../diagrams/layout10.xml"/><Relationship Id="rId17" Type="http://schemas.openxmlformats.org/officeDocument/2006/relationships/diagramQuickStyle" Target="../diagrams/quickStyle11.xml"/><Relationship Id="rId25" Type="http://schemas.openxmlformats.org/officeDocument/2006/relationships/diagramQuickStyle" Target="../diagrams/quickStyle13.xml"/><Relationship Id="rId33" Type="http://schemas.openxmlformats.org/officeDocument/2006/relationships/diagramQuickStyle" Target="../diagrams/quickStyle15.xml"/><Relationship Id="rId2" Type="http://schemas.openxmlformats.org/officeDocument/2006/relationships/slideLayout" Target="../slideLayouts/slideLayout7.xml"/><Relationship Id="rId16" Type="http://schemas.openxmlformats.org/officeDocument/2006/relationships/diagramLayout" Target="../diagrams/layout11.xml"/><Relationship Id="rId20" Type="http://schemas.openxmlformats.org/officeDocument/2006/relationships/diagramLayout" Target="../diagrams/layout12.xml"/><Relationship Id="rId29" Type="http://schemas.openxmlformats.org/officeDocument/2006/relationships/diagramQuickStyle" Target="../diagrams/quickStyle14.xml"/><Relationship Id="rId1" Type="http://schemas.openxmlformats.org/officeDocument/2006/relationships/tags" Target="../tags/tag2.xml"/><Relationship Id="rId6" Type="http://schemas.openxmlformats.org/officeDocument/2006/relationships/diagramColors" Target="../diagrams/colors8.xml"/><Relationship Id="rId11" Type="http://schemas.openxmlformats.org/officeDocument/2006/relationships/diagramData" Target="../diagrams/data10.xml"/><Relationship Id="rId24" Type="http://schemas.openxmlformats.org/officeDocument/2006/relationships/diagramLayout" Target="../diagrams/layout13.xml"/><Relationship Id="rId32" Type="http://schemas.openxmlformats.org/officeDocument/2006/relationships/diagramLayout" Target="../diagrams/layout15.xml"/><Relationship Id="rId5" Type="http://schemas.openxmlformats.org/officeDocument/2006/relationships/diagramQuickStyle" Target="../diagrams/quickStyle8.xml"/><Relationship Id="rId15" Type="http://schemas.openxmlformats.org/officeDocument/2006/relationships/diagramData" Target="../diagrams/data11.xml"/><Relationship Id="rId23" Type="http://schemas.openxmlformats.org/officeDocument/2006/relationships/diagramData" Target="../diagrams/data13.xml"/><Relationship Id="rId28" Type="http://schemas.openxmlformats.org/officeDocument/2006/relationships/diagramLayout" Target="../diagrams/layout14.xml"/><Relationship Id="rId10" Type="http://schemas.openxmlformats.org/officeDocument/2006/relationships/diagramColors" Target="../diagrams/colors9.xml"/><Relationship Id="rId19" Type="http://schemas.openxmlformats.org/officeDocument/2006/relationships/diagramData" Target="../diagrams/data12.xml"/><Relationship Id="rId31" Type="http://schemas.openxmlformats.org/officeDocument/2006/relationships/diagramData" Target="../diagrams/data15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Relationship Id="rId14" Type="http://schemas.openxmlformats.org/officeDocument/2006/relationships/diagramColors" Target="../diagrams/colors10.xml"/><Relationship Id="rId22" Type="http://schemas.openxmlformats.org/officeDocument/2006/relationships/diagramColors" Target="../diagrams/colors12.xml"/><Relationship Id="rId27" Type="http://schemas.openxmlformats.org/officeDocument/2006/relationships/diagramData" Target="../diagrams/data14.xml"/><Relationship Id="rId30" Type="http://schemas.openxmlformats.org/officeDocument/2006/relationships/diagramColors" Target="../diagrams/colors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3" Type="http://schemas.openxmlformats.org/officeDocument/2006/relationships/notesSlide" Target="../notesSlides/notesSlide4.xml"/><Relationship Id="rId21" Type="http://schemas.openxmlformats.org/officeDocument/2006/relationships/diagramLayout" Target="../diagrams/layout20.xml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" Type="http://schemas.openxmlformats.org/officeDocument/2006/relationships/slideLayout" Target="../slideLayouts/slideLayout7.xml"/><Relationship Id="rId16" Type="http://schemas.openxmlformats.org/officeDocument/2006/relationships/diagramData" Target="../diagrams/data19.xml"/><Relationship Id="rId20" Type="http://schemas.openxmlformats.org/officeDocument/2006/relationships/diagramData" Target="../diagrams/data20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diagramColors" Target="../diagrams/colors20.xml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429684" cy="3143271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Вегетативная нервная система.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Центральный отдел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b="1" dirty="0" smtClean="0"/>
              <a:t>Приспособительные реакции сердечно–сосудистой системы во время работы.</a:t>
            </a:r>
            <a:r>
              <a:rPr lang="ru-RU" sz="3500" dirty="0" smtClean="0"/>
              <a:t> 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/>
          <a:lstStyle/>
          <a:p>
            <a:r>
              <a:rPr lang="ru-RU" sz="2800" dirty="0" smtClean="0"/>
              <a:t>При физической нагрузке повышается сердечный выброс (главным образом в результате увеличения частоты сокращений сердца) и одновременно возрастает кровоток в скелетных мышцах. </a:t>
            </a:r>
          </a:p>
          <a:p>
            <a:r>
              <a:rPr lang="ru-RU" sz="2800" dirty="0" smtClean="0"/>
              <a:t>В то же время кровоток через кожу и органы брюшной полости снижается. Эти приспособительные </a:t>
            </a:r>
            <a:r>
              <a:rPr lang="ru-RU" sz="2800" dirty="0" err="1" smtClean="0"/>
              <a:t>циркуляторные</a:t>
            </a:r>
            <a:r>
              <a:rPr lang="ru-RU" sz="2800" dirty="0" smtClean="0"/>
              <a:t> реакции возникают практически одновременно с началом работы. Они инициируются в </a:t>
            </a:r>
            <a:r>
              <a:rPr lang="ru-RU" sz="2800" i="1" dirty="0" smtClean="0"/>
              <a:t>центральной нервной системе –в гипоталамусе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/>
          <a:lstStyle/>
          <a:p>
            <a:r>
              <a:rPr lang="ru-RU" sz="6000" dirty="0" smtClean="0"/>
              <a:t>Гипоталамус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Гипоталамус управляет всеми основными гомеостатическими процессами в организме: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sz="2000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000" dirty="0" smtClean="0"/>
              <a:t>Высший вегетативный центр.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000" dirty="0" smtClean="0"/>
              <a:t>Регуляция функций желёз  внутренней секреции.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000" dirty="0" smtClean="0"/>
              <a:t>Терморегуляция.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000" dirty="0" smtClean="0"/>
              <a:t>Регуляция водно-солевого обмена.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000" dirty="0" smtClean="0"/>
              <a:t>Регуляция гемодинамики.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000" dirty="0" smtClean="0"/>
              <a:t>Чередование сна и бодрствования.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2000" dirty="0" smtClean="0"/>
              <a:t>Формирование мотиваций и поведенческих реакций</a:t>
            </a:r>
          </a:p>
          <a:p>
            <a:pPr marL="914400" lvl="1" indent="-514350" eaLnBrk="1" hangingPunct="1"/>
            <a:r>
              <a:rPr lang="ru-RU" sz="2000" dirty="0" smtClean="0"/>
              <a:t>пищевое поведение;</a:t>
            </a:r>
          </a:p>
          <a:p>
            <a:pPr marL="914400" lvl="1" indent="-514350" eaLnBrk="1" hangingPunct="1"/>
            <a:r>
              <a:rPr lang="ru-RU" sz="2000" dirty="0" smtClean="0"/>
              <a:t>оборонительное поведение;</a:t>
            </a:r>
          </a:p>
          <a:p>
            <a:pPr marL="914400" lvl="1" indent="-514350" eaLnBrk="1" hangingPunct="1"/>
            <a:r>
              <a:rPr lang="ru-RU" sz="2000" dirty="0" smtClean="0"/>
              <a:t>половое поведение.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663C054-2874-41C2-A3C6-4EEF96427B3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2485308-2EA9-48C7-A8AF-C38A09F7C324}" type="slidenum">
              <a:rPr lang="ru-RU" sz="1400" b="0"/>
              <a:pPr algn="r"/>
              <a:t>13</a:t>
            </a:fld>
            <a:endParaRPr lang="ru-RU" sz="1400" b="0"/>
          </a:p>
        </p:txBody>
      </p:sp>
      <p:pic>
        <p:nvPicPr>
          <p:cNvPr id="5123" name="Picture 11" descr="7a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52400"/>
            <a:ext cx="6126163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4743450" y="4689475"/>
            <a:ext cx="339725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1055688" y="152400"/>
            <a:ext cx="9953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0"/>
              <a:t>Таламус</a:t>
            </a:r>
          </a:p>
        </p:txBody>
      </p:sp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288925" y="3384550"/>
            <a:ext cx="14112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0"/>
              <a:t>Гипоталамус</a:t>
            </a: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941388" y="3724275"/>
            <a:ext cx="13731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0"/>
              <a:t>Ножки мозга</a:t>
            </a:r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1112838" y="4008438"/>
            <a:ext cx="16716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0"/>
              <a:t>Четверохолмие</a:t>
            </a:r>
          </a:p>
        </p:txBody>
      </p:sp>
      <p:sp>
        <p:nvSpPr>
          <p:cNvPr id="5129" name="Text Box 17"/>
          <p:cNvSpPr txBox="1">
            <a:spLocks noChangeArrowheads="1"/>
          </p:cNvSpPr>
          <p:nvPr/>
        </p:nvSpPr>
        <p:spPr bwMode="auto">
          <a:xfrm>
            <a:off x="2093913" y="4292600"/>
            <a:ext cx="6619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0"/>
              <a:t>Мост</a:t>
            </a:r>
          </a:p>
        </p:txBody>
      </p:sp>
      <p:sp>
        <p:nvSpPr>
          <p:cNvPr id="5130" name="Text Box 18"/>
          <p:cNvSpPr txBox="1">
            <a:spLocks noChangeArrowheads="1"/>
          </p:cNvSpPr>
          <p:nvPr/>
        </p:nvSpPr>
        <p:spPr bwMode="auto">
          <a:xfrm>
            <a:off x="1906588" y="4632325"/>
            <a:ext cx="21463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0"/>
              <a:t>Продолговатый мозг</a:t>
            </a:r>
          </a:p>
        </p:txBody>
      </p:sp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5537200" y="4008438"/>
            <a:ext cx="1117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0"/>
              <a:t>Мозжечок</a:t>
            </a:r>
          </a:p>
        </p:txBody>
      </p:sp>
      <p:sp>
        <p:nvSpPr>
          <p:cNvPr id="5132" name="Text Box 20"/>
          <p:cNvSpPr txBox="1">
            <a:spLocks noChangeArrowheads="1"/>
          </p:cNvSpPr>
          <p:nvPr/>
        </p:nvSpPr>
        <p:spPr bwMode="auto">
          <a:xfrm>
            <a:off x="5537200" y="1343025"/>
            <a:ext cx="9286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0"/>
              <a:t>Эпифиз</a:t>
            </a:r>
          </a:p>
        </p:txBody>
      </p:sp>
      <p:sp>
        <p:nvSpPr>
          <p:cNvPr id="5133" name="Text Box 2"/>
          <p:cNvSpPr txBox="1">
            <a:spLocks noChangeArrowheads="1"/>
          </p:cNvSpPr>
          <p:nvPr/>
        </p:nvSpPr>
        <p:spPr bwMode="auto">
          <a:xfrm>
            <a:off x="6732588" y="557213"/>
            <a:ext cx="2411412" cy="3544887"/>
          </a:xfrm>
          <a:prstGeom prst="rect">
            <a:avLst/>
          </a:prstGeom>
          <a:solidFill>
            <a:srgbClr val="CCFFFF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err="1"/>
              <a:t>Промежу</a:t>
            </a:r>
            <a:r>
              <a:rPr lang="ru-RU" sz="2800" dirty="0"/>
              <a:t>-</a:t>
            </a:r>
          </a:p>
          <a:p>
            <a:r>
              <a:rPr lang="ru-RU" sz="2800" dirty="0"/>
              <a:t>точный </a:t>
            </a:r>
          </a:p>
          <a:p>
            <a:r>
              <a:rPr lang="ru-RU" sz="2800" dirty="0"/>
              <a:t>мозг:</a:t>
            </a:r>
          </a:p>
          <a:p>
            <a:r>
              <a:rPr lang="ru-RU" sz="2000" dirty="0">
                <a:solidFill>
                  <a:srgbClr val="000066"/>
                </a:solidFill>
              </a:rPr>
              <a:t>гипофиз </a:t>
            </a:r>
          </a:p>
          <a:p>
            <a:r>
              <a:rPr lang="ru-RU" sz="2000" dirty="0">
                <a:solidFill>
                  <a:srgbClr val="000066"/>
                </a:solidFill>
              </a:rPr>
              <a:t>и эпифиз </a:t>
            </a:r>
          </a:p>
          <a:p>
            <a:r>
              <a:rPr lang="ru-RU" sz="2000" dirty="0">
                <a:solidFill>
                  <a:srgbClr val="000066"/>
                </a:solidFill>
              </a:rPr>
              <a:t>(эндокринные </a:t>
            </a:r>
          </a:p>
          <a:p>
            <a:r>
              <a:rPr lang="ru-RU" sz="2000" dirty="0">
                <a:solidFill>
                  <a:srgbClr val="000066"/>
                </a:solidFill>
              </a:rPr>
              <a:t>железы);</a:t>
            </a:r>
          </a:p>
          <a:p>
            <a:r>
              <a:rPr lang="ru-RU" sz="2000" dirty="0">
                <a:solidFill>
                  <a:srgbClr val="000066"/>
                </a:solidFill>
              </a:rPr>
              <a:t>таламус,</a:t>
            </a:r>
          </a:p>
          <a:p>
            <a:r>
              <a:rPr lang="ru-RU" sz="2000" dirty="0">
                <a:solidFill>
                  <a:srgbClr val="000066"/>
                </a:solidFill>
              </a:rPr>
              <a:t>гипоталамус, </a:t>
            </a:r>
            <a:r>
              <a:rPr lang="ru-RU" sz="2000" dirty="0" err="1">
                <a:solidFill>
                  <a:srgbClr val="000066"/>
                </a:solidFill>
              </a:rPr>
              <a:t>субталамус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5134" name="Oval 22"/>
          <p:cNvSpPr>
            <a:spLocks noChangeArrowheads="1"/>
          </p:cNvSpPr>
          <p:nvPr/>
        </p:nvSpPr>
        <p:spPr bwMode="auto">
          <a:xfrm>
            <a:off x="2051050" y="3294063"/>
            <a:ext cx="288925" cy="2873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Line 24"/>
          <p:cNvSpPr>
            <a:spLocks noChangeShapeType="1"/>
          </p:cNvSpPr>
          <p:nvPr/>
        </p:nvSpPr>
        <p:spPr bwMode="auto">
          <a:xfrm flipV="1">
            <a:off x="2268538" y="1133475"/>
            <a:ext cx="3382962" cy="223202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6" name="Text Box 23"/>
          <p:cNvSpPr txBox="1">
            <a:spLocks noChangeArrowheads="1"/>
          </p:cNvSpPr>
          <p:nvPr/>
        </p:nvSpPr>
        <p:spPr bwMode="auto">
          <a:xfrm>
            <a:off x="5580063" y="941388"/>
            <a:ext cx="10048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0"/>
              <a:t>Гипофиз</a:t>
            </a:r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>
            <a:off x="0" y="5295900"/>
            <a:ext cx="9144000" cy="1044575"/>
          </a:xfrm>
          <a:prstGeom prst="rect">
            <a:avLst/>
          </a:prstGeom>
          <a:solidFill>
            <a:srgbClr val="FFFF99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Гипоталамус является главным центром эндокринной и вегетативной регуляции, а также главным центром биологических потребностей </a:t>
            </a:r>
            <a:r>
              <a:rPr lang="ru-RU" sz="2000" b="0" dirty="0"/>
              <a:t>(и связанных с ними эмоций).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VKL-4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7724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267200" y="5249863"/>
            <a:ext cx="1447800" cy="312737"/>
          </a:xfrm>
          <a:prstGeom prst="rect">
            <a:avLst/>
          </a:prstGeom>
          <a:solidFill>
            <a:srgbClr val="CCFF33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/>
              <a:t>миндалина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581400"/>
            <a:ext cx="1752600" cy="974725"/>
          </a:xfrm>
          <a:prstGeom prst="rect">
            <a:avLst/>
          </a:prstGeom>
          <a:solidFill>
            <a:srgbClr val="CCFF33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/>
              <a:t>ядра передней, средней и задней части гипоталамуса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4357694"/>
            <a:ext cx="4419600" cy="978729"/>
          </a:xfrm>
          <a:prstGeom prst="rect">
            <a:avLst/>
          </a:prstGeom>
          <a:solidFill>
            <a:srgbClr val="99FF99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</a:pPr>
            <a:r>
              <a:rPr lang="ru-RU" sz="2000" dirty="0"/>
              <a:t>Центры страха и агрессии (задняя часть гипоталамуса</a:t>
            </a:r>
            <a:r>
              <a:rPr lang="ru-RU" sz="2000" dirty="0" smtClean="0"/>
              <a:t>)</a:t>
            </a:r>
            <a:endParaRPr lang="ru-RU" sz="2000" dirty="0"/>
          </a:p>
          <a:p>
            <a:pPr>
              <a:lnSpc>
                <a:spcPct val="90000"/>
              </a:lnSpc>
            </a:pPr>
            <a:endParaRPr lang="ru-RU" sz="1000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1447800"/>
            <a:ext cx="6019800" cy="2308324"/>
          </a:xfrm>
          <a:prstGeom prst="rect">
            <a:avLst/>
          </a:prstGeom>
          <a:solidFill>
            <a:srgbClr val="99FF99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1000" dirty="0"/>
          </a:p>
          <a:p>
            <a:pPr>
              <a:lnSpc>
                <a:spcPct val="90000"/>
              </a:lnSpc>
            </a:pPr>
            <a:r>
              <a:rPr lang="ru-RU" sz="2000" dirty="0"/>
              <a:t>Центры пищевой и питьевой потребностей (голода и жажды) находятся в средней части </a:t>
            </a:r>
            <a:r>
              <a:rPr lang="ru-RU" sz="2000" dirty="0" smtClean="0"/>
              <a:t>гипоталамуса</a:t>
            </a:r>
            <a:endParaRPr lang="ru-RU" sz="2000" dirty="0"/>
          </a:p>
          <a:p>
            <a:pPr>
              <a:lnSpc>
                <a:spcPct val="90000"/>
              </a:lnSpc>
            </a:pPr>
            <a:endParaRPr lang="ru-RU" sz="1000" dirty="0" smtClean="0"/>
          </a:p>
          <a:p>
            <a:pPr>
              <a:lnSpc>
                <a:spcPct val="90000"/>
              </a:lnSpc>
            </a:pPr>
            <a:endParaRPr lang="ru-RU" sz="1000" dirty="0"/>
          </a:p>
          <a:p>
            <a:pPr>
              <a:lnSpc>
                <a:spcPct val="90000"/>
              </a:lnSpc>
            </a:pPr>
            <a:endParaRPr lang="ru-RU" sz="1000" dirty="0" smtClean="0"/>
          </a:p>
          <a:p>
            <a:pPr>
              <a:lnSpc>
                <a:spcPct val="90000"/>
              </a:lnSpc>
            </a:pPr>
            <a:endParaRPr lang="ru-RU" sz="1000" dirty="0"/>
          </a:p>
          <a:p>
            <a:pPr>
              <a:lnSpc>
                <a:spcPct val="90000"/>
              </a:lnSpc>
            </a:pPr>
            <a:endParaRPr lang="ru-RU" sz="1000" dirty="0"/>
          </a:p>
          <a:p>
            <a:pPr>
              <a:lnSpc>
                <a:spcPct val="90000"/>
              </a:lnSpc>
            </a:pPr>
            <a:r>
              <a:rPr lang="ru-RU" sz="2000" dirty="0"/>
              <a:t>Центры полового и родит. поведения (перед-</a:t>
            </a:r>
          </a:p>
          <a:p>
            <a:pPr>
              <a:lnSpc>
                <a:spcPct val="90000"/>
              </a:lnSpc>
            </a:pPr>
            <a:r>
              <a:rPr lang="ru-RU" sz="2000" dirty="0" err="1"/>
              <a:t>няя</a:t>
            </a:r>
            <a:r>
              <a:rPr lang="ru-RU" sz="2000" dirty="0"/>
              <a:t> часть гипоталамуса</a:t>
            </a:r>
            <a:r>
              <a:rPr lang="ru-RU" sz="2000" dirty="0" smtClean="0"/>
              <a:t>).</a:t>
            </a:r>
            <a:endParaRPr lang="ru-RU" sz="1400" dirty="0"/>
          </a:p>
        </p:txBody>
      </p:sp>
      <p:pic>
        <p:nvPicPr>
          <p:cNvPr id="4105" name="Picture 47" descr="http://www.nicks.com.au/upload/image/image_200741117385959969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17848" t="47154" r="56419"/>
          <a:stretch>
            <a:fillRect/>
          </a:stretch>
        </p:blipFill>
        <p:spPr bwMode="auto">
          <a:xfrm>
            <a:off x="4454525" y="3884613"/>
            <a:ext cx="1677988" cy="2973387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86200" y="4267200"/>
            <a:ext cx="2209800" cy="990600"/>
            <a:chOff x="2448" y="2688"/>
            <a:chExt cx="1392" cy="624"/>
          </a:xfrm>
        </p:grpSpPr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2448" y="2880"/>
              <a:ext cx="192" cy="384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38100">
              <a:solidFill>
                <a:srgbClr val="FF0000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3504" y="2688"/>
              <a:ext cx="336" cy="624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38100">
              <a:solidFill>
                <a:srgbClr val="FF0000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2000" y="3124200"/>
            <a:ext cx="1371600" cy="2209800"/>
            <a:chOff x="2880" y="1968"/>
            <a:chExt cx="864" cy="1392"/>
          </a:xfrm>
        </p:grpSpPr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2880" y="2784"/>
              <a:ext cx="288" cy="576"/>
            </a:xfrm>
            <a:prstGeom prst="ellipse">
              <a:avLst/>
            </a:prstGeom>
            <a:noFill/>
            <a:ln w="38100">
              <a:solidFill>
                <a:srgbClr val="000080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3552" y="1968"/>
              <a:ext cx="192" cy="384"/>
            </a:xfrm>
            <a:prstGeom prst="ellipse">
              <a:avLst/>
            </a:prstGeom>
            <a:noFill/>
            <a:ln w="38100">
              <a:solidFill>
                <a:srgbClr val="000080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029200" y="1752600"/>
            <a:ext cx="914400" cy="3657600"/>
            <a:chOff x="3168" y="1104"/>
            <a:chExt cx="576" cy="2304"/>
          </a:xfrm>
        </p:grpSpPr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3168" y="2640"/>
              <a:ext cx="336" cy="768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38100">
              <a:solidFill>
                <a:srgbClr val="CC0000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3552" y="1104"/>
              <a:ext cx="192" cy="432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38100">
              <a:solidFill>
                <a:srgbClr val="CC0000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 autoUpdateAnimBg="0"/>
      <p:bldP spid="410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58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Ядра гипоталамуса объединяют в 2 группы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8786812" cy="421481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ru-RU" sz="2400" b="1" u="sng" dirty="0" smtClean="0"/>
              <a:t>1. Крупноклеточные ядра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sz="2400" dirty="0" smtClean="0"/>
              <a:t>Представлены холинергическими нейросекреторными клетками, продуцирующими  предшественников </a:t>
            </a:r>
            <a:r>
              <a:rPr lang="ru-RU" sz="2400" dirty="0" err="1" smtClean="0"/>
              <a:t>нонапептидных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нейрогормонов</a:t>
            </a:r>
            <a:r>
              <a:rPr lang="ru-RU" sz="2400" dirty="0" smtClean="0"/>
              <a:t> – АДГ и окситоцина. Их аксоны проходят через медиальную эминенцию и гипофизарную ножку в </a:t>
            </a:r>
            <a:r>
              <a:rPr lang="ru-RU" sz="2400" dirty="0" err="1" smtClean="0"/>
              <a:t>нейрогипофиз</a:t>
            </a:r>
            <a:r>
              <a:rPr lang="ru-RU" sz="2400" dirty="0" smtClean="0"/>
              <a:t>, где заканчиваются на </a:t>
            </a:r>
            <a:r>
              <a:rPr lang="ru-RU" sz="2400" dirty="0" err="1" smtClean="0"/>
              <a:t>гемокапиллярах</a:t>
            </a:r>
            <a:r>
              <a:rPr lang="ru-RU" sz="2400" dirty="0" smtClean="0"/>
              <a:t> утолщёнными </a:t>
            </a:r>
            <a:r>
              <a:rPr lang="ru-RU" sz="2400" dirty="0" err="1" smtClean="0"/>
              <a:t>терминалями</a:t>
            </a:r>
            <a:r>
              <a:rPr lang="ru-RU" sz="2400" dirty="0" smtClean="0"/>
              <a:t>.</a:t>
            </a:r>
            <a:endParaRPr lang="ru-RU" sz="2400" dirty="0" smtClean="0">
              <a:latin typeface="Arial" charset="0"/>
            </a:endParaRPr>
          </a:p>
          <a:p>
            <a:pPr marL="514350" indent="-514350" eaLnBrk="1" hangingPunct="1"/>
            <a:r>
              <a:rPr lang="ru-RU" sz="2400" dirty="0" err="1" smtClean="0"/>
              <a:t>Супраоптические</a:t>
            </a:r>
            <a:r>
              <a:rPr lang="ru-RU" sz="2400" dirty="0" smtClean="0">
                <a:latin typeface="Arial" charset="0"/>
              </a:rPr>
              <a:t> – преимущественно </a:t>
            </a:r>
            <a:r>
              <a:rPr lang="ru-RU" sz="2400" b="1" u="sng" dirty="0" smtClean="0">
                <a:latin typeface="Arial" charset="0"/>
              </a:rPr>
              <a:t>АДГ</a:t>
            </a:r>
          </a:p>
          <a:p>
            <a:pPr marL="514350" indent="-514350" eaLnBrk="1" hangingPunct="1"/>
            <a:r>
              <a:rPr lang="ru-RU" sz="2400" dirty="0" err="1" smtClean="0"/>
              <a:t>паравентрикулярные</a:t>
            </a:r>
            <a:r>
              <a:rPr lang="ru-RU" sz="2400" dirty="0" smtClean="0"/>
              <a:t> (центральная часть)</a:t>
            </a:r>
            <a:r>
              <a:rPr lang="ru-RU" sz="2400" dirty="0" smtClean="0">
                <a:latin typeface="Arial" charset="0"/>
              </a:rPr>
              <a:t> – преимущественно </a:t>
            </a:r>
            <a:r>
              <a:rPr lang="ru-RU" sz="2400" b="1" u="sng" dirty="0" smtClean="0">
                <a:latin typeface="Arial" charset="0"/>
              </a:rPr>
              <a:t>окситоцин</a:t>
            </a:r>
          </a:p>
          <a:p>
            <a:pPr marL="514350" indent="-514350" eaLnBrk="1" hangingPunct="1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28596" y="142852"/>
            <a:ext cx="8229600" cy="1000132"/>
          </a:xfrm>
          <a:prstGeom prst="rect">
            <a:avLst/>
          </a:prstGeom>
        </p:spPr>
        <p:txBody>
          <a:bodyPr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Взаимодействие г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ипоталамуса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нейрогипофиза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1188" y="1341438"/>
            <a:ext cx="813752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АДГ и окситоцин синтезируются в виде предшественников, молекулы которых путём </a:t>
            </a:r>
            <a:r>
              <a:rPr lang="ru-RU" dirty="0" err="1"/>
              <a:t>аксонного</a:t>
            </a:r>
            <a:r>
              <a:rPr lang="ru-RU" dirty="0"/>
              <a:t> транспорта поступают в заднюю долю гипофиза. В теле нейрона, аксоне и его </a:t>
            </a:r>
            <a:r>
              <a:rPr lang="ru-RU" dirty="0" err="1"/>
              <a:t>терминалях</a:t>
            </a:r>
            <a:r>
              <a:rPr lang="ru-RU" dirty="0"/>
              <a:t> АДГ и окситоцин </a:t>
            </a:r>
            <a:r>
              <a:rPr lang="ru-RU" dirty="0" err="1"/>
              <a:t>выщепляются</a:t>
            </a:r>
            <a:r>
              <a:rPr lang="ru-RU" dirty="0"/>
              <a:t> из молекулы-предшественника и хранятся в гранулах терминальных структур. Данные гормоны при возбуждении </a:t>
            </a:r>
            <a:r>
              <a:rPr lang="ru-RU" dirty="0" err="1"/>
              <a:t>нейроэндокриноцитов</a:t>
            </a:r>
            <a:r>
              <a:rPr lang="ru-RU" dirty="0"/>
              <a:t>  выделяются в кровь путём </a:t>
            </a:r>
            <a:r>
              <a:rPr lang="ru-RU" dirty="0" err="1"/>
              <a:t>экзоцитоза</a:t>
            </a:r>
            <a:r>
              <a:rPr lang="ru-RU" dirty="0"/>
              <a:t>.</a:t>
            </a:r>
          </a:p>
          <a:p>
            <a:pPr>
              <a:spcBef>
                <a:spcPct val="50000"/>
              </a:spcBef>
              <a:buFont typeface="Arial Black" pitchFamily="34" charset="0"/>
              <a:buChar char="−"/>
            </a:pPr>
            <a:r>
              <a:rPr lang="ru-RU" dirty="0"/>
              <a:t>АДГ действует на </a:t>
            </a:r>
            <a:r>
              <a:rPr lang="ru-RU" dirty="0" err="1"/>
              <a:t>эпителиоциты</a:t>
            </a:r>
            <a:r>
              <a:rPr lang="ru-RU" dirty="0"/>
              <a:t> собирательных трубочек </a:t>
            </a:r>
            <a:r>
              <a:rPr lang="ru-RU" dirty="0" smtClean="0"/>
              <a:t>нефрона</a:t>
            </a:r>
            <a:r>
              <a:rPr lang="ru-RU" dirty="0"/>
              <a:t>, усиливая </a:t>
            </a:r>
            <a:r>
              <a:rPr lang="ru-RU" dirty="0" err="1"/>
              <a:t>реабсорбцию</a:t>
            </a:r>
            <a:r>
              <a:rPr lang="ru-RU" dirty="0"/>
              <a:t> воды.</a:t>
            </a:r>
          </a:p>
          <a:p>
            <a:pPr>
              <a:spcBef>
                <a:spcPct val="50000"/>
              </a:spcBef>
              <a:buFont typeface="Arial Black" pitchFamily="34" charset="0"/>
              <a:buChar char="−"/>
            </a:pPr>
            <a:r>
              <a:rPr lang="ru-RU" dirty="0"/>
              <a:t>Окситоцин действует на гладкую мускулатуру матки, семявыносящих протоков, кровеносных сосудов, стимулирует родовую деятельность, выделение молока.</a:t>
            </a:r>
          </a:p>
          <a:p>
            <a:pPr>
              <a:spcBef>
                <a:spcPct val="50000"/>
              </a:spcBef>
            </a:pPr>
            <a:r>
              <a:rPr lang="ru-RU" dirty="0"/>
              <a:t>Также эти гормоны могут действовать </a:t>
            </a:r>
            <a:r>
              <a:rPr lang="ru-RU" dirty="0" err="1"/>
              <a:t>синергично</a:t>
            </a:r>
            <a:r>
              <a:rPr lang="ru-RU" dirty="0"/>
              <a:t> с </a:t>
            </a:r>
            <a:r>
              <a:rPr lang="ru-RU" dirty="0" err="1"/>
              <a:t>либеринами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525963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 smtClean="0"/>
              <a:t>2. Мелкоклеточные ядра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медиобазальные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туберальные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err="1" smtClean="0"/>
              <a:t>аркуатное</a:t>
            </a:r>
            <a:endParaRPr lang="ru-RU" sz="2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вентромедиальные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дорсомедиальные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серые бугры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паравентрикулярные (периферическая часть)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Представлены адренергическими нейросекреторными клетками, вырабатывающими аденогипофизотропные нейрогормоны, с помощью которых гипоталамус контролирует гормональную деятельность аденогипофиза. Их аксоны направляются в медиальную эминенцию, где заканчиваются терминалями на гемокапиллярах первичного капиллярного сплетения портальной системы аденогипофиза.</a:t>
            </a: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Нейронная организация гипоталамуса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Гипотеза:</a:t>
            </a:r>
          </a:p>
          <a:p>
            <a:pPr lvl="1"/>
            <a:r>
              <a:rPr lang="ru-RU" sz="2000" dirty="0" smtClean="0"/>
              <a:t>Группы нейронов гипоталамуса, отвечающие за выполнение какой–либо функции, отличаются друг от друга афферентными и эфферентными связями, медиаторами, расположением дендритов и т.д. Можно предположить, что в малоизученных нервных цепях гипоталамуса заложены многочисленные</a:t>
            </a:r>
            <a:r>
              <a:rPr lang="ru-RU" sz="2000" b="1" dirty="0" smtClean="0"/>
              <a:t> программы.</a:t>
            </a:r>
            <a:r>
              <a:rPr lang="ru-RU" sz="2000" dirty="0" smtClean="0"/>
              <a:t> Активация этих программ под влиянием нервных сигналов от вышележащих отделов мозга (например, </a:t>
            </a:r>
            <a:r>
              <a:rPr lang="ru-RU" sz="2000" dirty="0" err="1" smtClean="0"/>
              <a:t>лимбической</a:t>
            </a:r>
            <a:r>
              <a:rPr lang="ru-RU" sz="2000" dirty="0" smtClean="0"/>
              <a:t> системы) и/или сигналов от рецепторов и внутренней среды организма может приводить к различным поведенческим и нейрогуморальным регуляторным реакциям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-2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9293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71876"/>
            <a:ext cx="9144000" cy="328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ru-RU" sz="3200" b="1" u="sng" dirty="0" smtClean="0"/>
              <a:t>Спинальные вегетативные рефлексы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2357454"/>
          </a:xfrm>
        </p:spPr>
        <p:txBody>
          <a:bodyPr/>
          <a:lstStyle/>
          <a:p>
            <a:r>
              <a:rPr lang="ru-RU" sz="1400" b="1" dirty="0" smtClean="0"/>
              <a:t>Сегментарная организация вегетативных рефлексов.</a:t>
            </a:r>
            <a:r>
              <a:rPr lang="ru-RU" sz="1400" dirty="0" smtClean="0"/>
              <a:t> </a:t>
            </a:r>
          </a:p>
          <a:p>
            <a:pPr lvl="1"/>
            <a:r>
              <a:rPr lang="ru-RU" sz="1400" dirty="0" smtClean="0"/>
              <a:t>не содержат прямых переключении афферентных волокон (висцеральных и соматических) на преганглионарных нейронах; </a:t>
            </a:r>
          </a:p>
          <a:p>
            <a:pPr lvl="1"/>
            <a:r>
              <a:rPr lang="ru-RU" sz="1400" dirty="0" smtClean="0"/>
              <a:t>между афферентными и постганглионарными нейронами имеется по меньшей мере</a:t>
            </a:r>
            <a:r>
              <a:rPr lang="ru-RU" sz="1400" b="1" dirty="0" smtClean="0"/>
              <a:t> три синапса</a:t>
            </a:r>
            <a:r>
              <a:rPr lang="ru-RU" sz="1400" dirty="0" smtClean="0"/>
              <a:t>, два из которых лежат в сером веществе спинного мозга, а один–в вегетативном ганглии</a:t>
            </a:r>
          </a:p>
          <a:p>
            <a:pPr lvl="1"/>
            <a:r>
              <a:rPr lang="ru-RU" sz="1400" dirty="0" smtClean="0"/>
              <a:t>Для чувствительной и вегетативной иннервации некоторых органов характерна четкая сегментарная организация. </a:t>
            </a:r>
          </a:p>
          <a:p>
            <a:pPr lvl="1"/>
            <a:r>
              <a:rPr lang="ru-RU" sz="1400" dirty="0" smtClean="0"/>
              <a:t>Афферентные волокна от сердца и выделительных органов переключаются в пределах сегментов спинного мозга на преганглионарные симпатические и парасимпатические нейроны, иннервирующие эти же органы (кишечно–кишечные рефлексы, кардио–кардиальные рефлексы; эвакуаторные рефлексы).</a:t>
            </a:r>
            <a:endParaRPr lang="ru-RU" sz="1400" dirty="0"/>
          </a:p>
        </p:txBody>
      </p:sp>
      <p:pic>
        <p:nvPicPr>
          <p:cNvPr id="44033" name="Picture 1" descr="16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4250"/>
            <a:ext cx="51339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-2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786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/>
          <a:lstStyle/>
          <a:p>
            <a:r>
              <a:rPr lang="ru-RU" b="1" u="sng" dirty="0" smtClean="0"/>
              <a:t>краниальные отделы </a:t>
            </a:r>
            <a:r>
              <a:rPr lang="ru-RU" dirty="0" smtClean="0"/>
              <a:t>гипоталамуса ответственны за соматические вегетативные и эндокринные реакции, способствующие восстановлению и сохранению резервов организма, а также пищеварению и выделению. Эти функции связывают с возбуждением парасимпатической системы и в совокупности называют</a:t>
            </a:r>
            <a:r>
              <a:rPr lang="ru-RU" b="1" dirty="0" smtClean="0"/>
              <a:t> </a:t>
            </a:r>
            <a:endParaRPr lang="ru-RU" b="1" dirty="0" smtClean="0"/>
          </a:p>
          <a:p>
            <a:r>
              <a:rPr lang="ru-RU" b="1" u="sng" dirty="0" err="1" smtClean="0"/>
              <a:t>трофотропной</a:t>
            </a:r>
            <a:r>
              <a:rPr lang="ru-RU" b="1" u="sng" dirty="0" smtClean="0"/>
              <a:t> </a:t>
            </a:r>
            <a:r>
              <a:rPr lang="ru-RU" b="1" u="sng" dirty="0" smtClean="0"/>
              <a:t>реакцией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возбуждение </a:t>
            </a:r>
            <a:r>
              <a:rPr lang="ru-RU" b="1" u="sng" dirty="0" smtClean="0"/>
              <a:t>каудальных частей </a:t>
            </a:r>
            <a:r>
              <a:rPr lang="ru-RU" dirty="0" smtClean="0"/>
              <a:t>гипоталамуса приводит к активации </a:t>
            </a:r>
            <a:r>
              <a:rPr lang="ru-RU" dirty="0" err="1" smtClean="0"/>
              <a:t>норадренергической</a:t>
            </a:r>
            <a:r>
              <a:rPr lang="ru-RU" dirty="0" smtClean="0"/>
              <a:t> симпатической системы, мобилизации энергии организма и увеличению его способности к физической нагрузке.</a:t>
            </a:r>
          </a:p>
          <a:p>
            <a:r>
              <a:rPr lang="ru-RU" b="1" dirty="0" err="1" smtClean="0"/>
              <a:t>эрготропные</a:t>
            </a:r>
            <a:r>
              <a:rPr lang="ru-RU" b="1" dirty="0" smtClean="0"/>
              <a:t> реакции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28596" y="142852"/>
            <a:ext cx="8229600" cy="1000132"/>
          </a:xfrm>
          <a:prstGeom prst="rect">
            <a:avLst/>
          </a:prstGeom>
        </p:spPr>
        <p:txBody>
          <a:bodyPr>
            <a:normAutofit fontScale="7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Морфо-функциональная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характеристика г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ипоталамуса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57188" y="1357313"/>
            <a:ext cx="8229600" cy="478631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Гипоталамус, будучи высшим мозговым центром симпатического и парасимпатического отделов вегетативной нервной системы, является высшим нервным центром регуляции эндокринных функций. Он контролирует и интегрирует все висцеральные функции организма и объединяет  эндокринные механизмы регуляции с нервными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latin typeface="+mj-lt"/>
                <a:ea typeface="+mj-ea"/>
                <a:cs typeface="+mj-cs"/>
              </a:rPr>
            </a:br>
            <a:r>
              <a:rPr lang="ru-RU" sz="2800" dirty="0">
                <a:latin typeface="+mj-lt"/>
                <a:ea typeface="+mj-ea"/>
                <a:cs typeface="+mj-cs"/>
              </a:rPr>
              <a:t>Субстратом объединения нервной и эндокринной систем являются нейросекреторные клетки, которые располагаются в нейросекреторных ядрах гипоталамуса.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 52"/>
          <p:cNvSpPr/>
          <p:nvPr/>
        </p:nvSpPr>
        <p:spPr>
          <a:xfrm>
            <a:off x="1857375" y="1857375"/>
            <a:ext cx="5286375" cy="29289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7" name="Стрелка вниз 36"/>
          <p:cNvSpPr/>
          <p:nvPr/>
        </p:nvSpPr>
        <p:spPr>
          <a:xfrm rot="671308">
            <a:off x="4924425" y="946150"/>
            <a:ext cx="328613" cy="1463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8" name="Стрелка вниз 37"/>
          <p:cNvSpPr/>
          <p:nvPr/>
        </p:nvSpPr>
        <p:spPr>
          <a:xfrm rot="11471308">
            <a:off x="5210175" y="1017588"/>
            <a:ext cx="328613" cy="1463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8" name="Стрелка вниз 17"/>
          <p:cNvSpPr/>
          <p:nvPr/>
        </p:nvSpPr>
        <p:spPr>
          <a:xfrm rot="20876114">
            <a:off x="3081338" y="933450"/>
            <a:ext cx="346075" cy="1560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9" name="Стрелка вниз 18"/>
          <p:cNvSpPr/>
          <p:nvPr/>
        </p:nvSpPr>
        <p:spPr>
          <a:xfrm rot="10076114">
            <a:off x="3441700" y="941388"/>
            <a:ext cx="319088" cy="1639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7" name="Стрелка вниз 26"/>
          <p:cNvSpPr/>
          <p:nvPr/>
        </p:nvSpPr>
        <p:spPr>
          <a:xfrm rot="14258186">
            <a:off x="6492876" y="990600"/>
            <a:ext cx="355600" cy="2460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1" name="Стрелка вправо 50"/>
          <p:cNvSpPr/>
          <p:nvPr/>
        </p:nvSpPr>
        <p:spPr>
          <a:xfrm rot="12512332">
            <a:off x="5684838" y="4262438"/>
            <a:ext cx="1693862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0" name="Стрелка вправо 49"/>
          <p:cNvSpPr/>
          <p:nvPr/>
        </p:nvSpPr>
        <p:spPr>
          <a:xfrm rot="19837196">
            <a:off x="1504950" y="4359275"/>
            <a:ext cx="1830388" cy="28098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5" name="Стрелка вниз 44"/>
          <p:cNvSpPr/>
          <p:nvPr/>
        </p:nvSpPr>
        <p:spPr>
          <a:xfrm>
            <a:off x="3929063" y="4214813"/>
            <a:ext cx="285750" cy="11430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4" name="Стрелка вниз 43"/>
          <p:cNvSpPr/>
          <p:nvPr/>
        </p:nvSpPr>
        <p:spPr>
          <a:xfrm>
            <a:off x="4786313" y="4214813"/>
            <a:ext cx="28575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4500563" y="3214688"/>
            <a:ext cx="285750" cy="28575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8" name="Стрелка вниз 27"/>
          <p:cNvSpPr/>
          <p:nvPr/>
        </p:nvSpPr>
        <p:spPr>
          <a:xfrm>
            <a:off x="4000500" y="3143250"/>
            <a:ext cx="285750" cy="28575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6" name="Стрелка вниз 25"/>
          <p:cNvSpPr/>
          <p:nvPr/>
        </p:nvSpPr>
        <p:spPr>
          <a:xfrm rot="3477483">
            <a:off x="6692106" y="915194"/>
            <a:ext cx="319088" cy="1606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2" name="Стрелка вниз 21"/>
          <p:cNvSpPr/>
          <p:nvPr/>
        </p:nvSpPr>
        <p:spPr>
          <a:xfrm rot="18134847">
            <a:off x="1840707" y="797719"/>
            <a:ext cx="315912" cy="185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3" name="Стрелка вниз 22"/>
          <p:cNvSpPr/>
          <p:nvPr/>
        </p:nvSpPr>
        <p:spPr>
          <a:xfrm rot="7303530">
            <a:off x="2020888" y="885825"/>
            <a:ext cx="368300" cy="2651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" name="Овал 11"/>
          <p:cNvSpPr/>
          <p:nvPr/>
        </p:nvSpPr>
        <p:spPr>
          <a:xfrm>
            <a:off x="3071813" y="2357438"/>
            <a:ext cx="271462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" name="Овал 12"/>
          <p:cNvSpPr/>
          <p:nvPr/>
        </p:nvSpPr>
        <p:spPr>
          <a:xfrm>
            <a:off x="3071813" y="3429000"/>
            <a:ext cx="2786062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19475" y="2428875"/>
            <a:ext cx="208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Латеральный</a:t>
            </a:r>
            <a:r>
              <a:rPr lang="ru-RU" sz="1800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гипоталамус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71875" y="3500438"/>
            <a:ext cx="1936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Медиальный гипоталамус</a:t>
            </a:r>
          </a:p>
        </p:txBody>
      </p:sp>
      <p:sp>
        <p:nvSpPr>
          <p:cNvPr id="16" name="Овал 15"/>
          <p:cNvSpPr/>
          <p:nvPr/>
        </p:nvSpPr>
        <p:spPr>
          <a:xfrm rot="21240663">
            <a:off x="2133600" y="96838"/>
            <a:ext cx="2224088" cy="9318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359337">
            <a:off x="2362200" y="333375"/>
            <a:ext cx="1790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Средний мозг</a:t>
            </a:r>
          </a:p>
        </p:txBody>
      </p:sp>
      <p:sp>
        <p:nvSpPr>
          <p:cNvPr id="20" name="Овал 19"/>
          <p:cNvSpPr/>
          <p:nvPr/>
        </p:nvSpPr>
        <p:spPr>
          <a:xfrm rot="19710889">
            <a:off x="-66675" y="628650"/>
            <a:ext cx="2216150" cy="857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-1889111">
            <a:off x="-288925" y="723900"/>
            <a:ext cx="2579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Лимбическая</a:t>
            </a:r>
            <a:r>
              <a:rPr lang="ru-RU" sz="1800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система</a:t>
            </a:r>
          </a:p>
        </p:txBody>
      </p:sp>
      <p:sp>
        <p:nvSpPr>
          <p:cNvPr id="24" name="Овал 23"/>
          <p:cNvSpPr/>
          <p:nvPr/>
        </p:nvSpPr>
        <p:spPr>
          <a:xfrm rot="1943009">
            <a:off x="6818313" y="681038"/>
            <a:ext cx="2324100" cy="928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943009">
            <a:off x="7004050" y="887413"/>
            <a:ext cx="212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Ретикулярная формация</a:t>
            </a:r>
          </a:p>
        </p:txBody>
      </p:sp>
      <p:sp>
        <p:nvSpPr>
          <p:cNvPr id="30" name="Овал 29"/>
          <p:cNvSpPr/>
          <p:nvPr/>
        </p:nvSpPr>
        <p:spPr>
          <a:xfrm>
            <a:off x="2143125" y="5357813"/>
            <a:ext cx="4714875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3822701" y="6035675"/>
            <a:ext cx="1357312" cy="158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357438" y="5802313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Аденогипофиз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500563" y="5815013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Нейрогипофиз</a:t>
            </a:r>
          </a:p>
        </p:txBody>
      </p:sp>
      <p:sp>
        <p:nvSpPr>
          <p:cNvPr id="46" name="Овал 45"/>
          <p:cNvSpPr/>
          <p:nvPr/>
        </p:nvSpPr>
        <p:spPr>
          <a:xfrm>
            <a:off x="7215188" y="4214813"/>
            <a:ext cx="1714500" cy="17145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7" name="Овал 46"/>
          <p:cNvSpPr/>
          <p:nvPr/>
        </p:nvSpPr>
        <p:spPr>
          <a:xfrm>
            <a:off x="214313" y="4286250"/>
            <a:ext cx="1714500" cy="17145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286625" y="4762500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Кровь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85750" y="4581525"/>
            <a:ext cx="1693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Спинно-мозговая жидкость</a:t>
            </a:r>
          </a:p>
        </p:txBody>
      </p:sp>
      <p:sp>
        <p:nvSpPr>
          <p:cNvPr id="33" name="Овал 32"/>
          <p:cNvSpPr/>
          <p:nvPr/>
        </p:nvSpPr>
        <p:spPr>
          <a:xfrm rot="555109">
            <a:off x="4532313" y="109538"/>
            <a:ext cx="2122487" cy="9128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rot="555109">
            <a:off x="4929188" y="382588"/>
            <a:ext cx="146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Таламус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7" grpId="0" animBg="1"/>
      <p:bldP spid="38" grpId="0" animBg="1"/>
      <p:bldP spid="18" grpId="0" animBg="1"/>
      <p:bldP spid="19" grpId="0" animBg="1"/>
      <p:bldP spid="27" grpId="0" animBg="1"/>
      <p:bldP spid="51" grpId="0" animBg="1"/>
      <p:bldP spid="50" grpId="0" animBg="1"/>
      <p:bldP spid="45" grpId="0" animBg="1"/>
      <p:bldP spid="44" grpId="0" animBg="1"/>
      <p:bldP spid="29" grpId="0" animBg="1"/>
      <p:bldP spid="28" grpId="0" animBg="1"/>
      <p:bldP spid="26" grpId="0" animBg="1"/>
      <p:bldP spid="22" grpId="0" animBg="1"/>
      <p:bldP spid="23" grpId="0" animBg="1"/>
      <p:bldP spid="12" grpId="0" animBg="1"/>
      <p:bldP spid="13" grpId="0" animBg="1"/>
      <p:bldP spid="14" grpId="0"/>
      <p:bldP spid="15" grpId="0"/>
      <p:bldP spid="16" grpId="0" animBg="1"/>
      <p:bldP spid="17" grpId="0" build="allAtOnce"/>
      <p:bldP spid="20" grpId="0" animBg="1"/>
      <p:bldP spid="21" grpId="0"/>
      <p:bldP spid="24" grpId="0" animBg="1"/>
      <p:bldP spid="25" grpId="0"/>
      <p:bldP spid="30" grpId="0" animBg="1"/>
      <p:bldP spid="35" grpId="0"/>
      <p:bldP spid="36" grpId="0"/>
      <p:bldP spid="46" grpId="0" animBg="1"/>
      <p:bldP spid="47" grpId="0" animBg="1"/>
      <p:bldP spid="48" grpId="0"/>
      <p:bldP spid="49" grpId="0"/>
      <p:bldP spid="33" grpId="0" animBg="1"/>
      <p:bldP spid="3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 smtClean="0"/>
              <a:t>Нейроны гипоталамуса обладают рецепторной функцией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Улавливают изменения химического </a:t>
            </a:r>
            <a:r>
              <a:rPr lang="ru-RU" dirty="0" smtClean="0"/>
              <a:t>состава </a:t>
            </a:r>
            <a:r>
              <a:rPr lang="ru-RU" dirty="0" smtClean="0"/>
              <a:t>крови и цереброспинальной жидкости</a:t>
            </a:r>
          </a:p>
          <a:p>
            <a:pPr lvl="1"/>
            <a:r>
              <a:rPr lang="ru-RU" dirty="0" smtClean="0"/>
              <a:t>Густая сеть капилляров (3000 /мм</a:t>
            </a:r>
            <a:r>
              <a:rPr lang="ru-RU" baseline="30000" dirty="0" smtClean="0"/>
              <a:t>2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Высокая проницаемость ГЭБ</a:t>
            </a:r>
          </a:p>
          <a:p>
            <a:pPr lvl="1"/>
            <a:r>
              <a:rPr lang="ru-RU" dirty="0" smtClean="0"/>
              <a:t>Высокая избирательная чувствительность клеток (</a:t>
            </a:r>
            <a:r>
              <a:rPr lang="ru-RU" dirty="0" err="1" smtClean="0"/>
              <a:t>рН</a:t>
            </a:r>
            <a:r>
              <a:rPr lang="ru-RU" dirty="0" smtClean="0"/>
              <a:t>, содержание ионов, концентрация глюкозы, температура)</a:t>
            </a:r>
          </a:p>
          <a:p>
            <a:pPr lvl="1"/>
            <a:r>
              <a:rPr lang="ru-RU" dirty="0" smtClean="0"/>
              <a:t>Рецепторы </a:t>
            </a:r>
            <a:r>
              <a:rPr lang="ru-RU" dirty="0" err="1" smtClean="0"/>
              <a:t>неадаптирующиеся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Гипоталамус и поведение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Электрическое раздражение маленьких участков гипоталамуса с помощью </a:t>
            </a:r>
            <a:r>
              <a:rPr lang="ru-RU" dirty="0" err="1" smtClean="0"/>
              <a:t>микроэлектродов</a:t>
            </a:r>
            <a:r>
              <a:rPr lang="ru-RU" dirty="0" smtClean="0"/>
              <a:t> сопровождается возникновением у животных типичных поведенческих реакций.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42852"/>
            <a:ext cx="728667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Роль гипоталамуса в формировании мотиваций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285860"/>
          <a:ext cx="807249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5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zooblog.ru/uploads/posts/2008-04/1208210326_angry-c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6575"/>
            <a:ext cx="4762500" cy="3781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Гипоталамус и поведение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Эти реакции разнообразны, как и естественные </a:t>
            </a:r>
            <a:r>
              <a:rPr lang="ru-RU" dirty="0" err="1" smtClean="0"/>
              <a:t>видоспецифические</a:t>
            </a:r>
            <a:r>
              <a:rPr lang="ru-RU" dirty="0" smtClean="0"/>
              <a:t> типы поведения конкретного животного. </a:t>
            </a:r>
          </a:p>
          <a:p>
            <a:r>
              <a:rPr lang="ru-RU" i="1" dirty="0" smtClean="0"/>
              <a:t>оборонительное поведение и бегство</a:t>
            </a:r>
            <a:endParaRPr lang="ru-RU" dirty="0"/>
          </a:p>
        </p:txBody>
      </p:sp>
      <p:pic>
        <p:nvPicPr>
          <p:cNvPr id="60420" name="Picture 4" descr="http://loveanimals.ru/wp-content/uploads/2010/02/%D0%BA%D0%BE%D1%88%D0%BA%D0%B0-%D0%B8%D0%BB%D0%B8-%D1%81%D0%BE%D0%B1%D0%B0%D0%BA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rot="10800000">
            <a:off x="3357563" y="3208338"/>
            <a:ext cx="2643187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3357563" y="3849688"/>
            <a:ext cx="2643187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357563" y="4494213"/>
            <a:ext cx="2643187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3357563" y="5137150"/>
            <a:ext cx="2643187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3071813" y="3208338"/>
            <a:ext cx="2643187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3071813" y="3849688"/>
            <a:ext cx="2643187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3071813" y="4494213"/>
            <a:ext cx="2643187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3071813" y="5137150"/>
            <a:ext cx="2643187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9"/>
          <p:cNvGrpSpPr/>
          <p:nvPr/>
        </p:nvGrpSpPr>
        <p:grpSpPr>
          <a:xfrm>
            <a:off x="2857488" y="2714620"/>
            <a:ext cx="3143272" cy="542880"/>
            <a:chOff x="0" y="0"/>
            <a:chExt cx="3143272" cy="542880"/>
          </a:xfrm>
          <a:scene3d>
            <a:camera prst="orthographicFront"/>
            <a:lightRig rig="flat" dir="t"/>
          </a:scene3d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0" y="0"/>
              <a:ext cx="3143272" cy="5428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26501" y="26501"/>
              <a:ext cx="3090270" cy="4898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Артериальное давление</a:t>
              </a:r>
            </a:p>
          </p:txBody>
        </p:sp>
      </p:grpSp>
      <p:grpSp>
        <p:nvGrpSpPr>
          <p:cNvPr id="3" name="Группа 42"/>
          <p:cNvGrpSpPr/>
          <p:nvPr/>
        </p:nvGrpSpPr>
        <p:grpSpPr>
          <a:xfrm>
            <a:off x="2857488" y="3429000"/>
            <a:ext cx="3143272" cy="500066"/>
            <a:chOff x="0" y="7005"/>
            <a:chExt cx="3143272" cy="730080"/>
          </a:xfrm>
          <a:scene3d>
            <a:camera prst="orthographicFront"/>
            <a:lightRig rig="flat" dir="t"/>
          </a:scene3d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0" y="7005"/>
              <a:ext cx="3143272" cy="7300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35640" y="42645"/>
              <a:ext cx="3071992" cy="658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Моторика кишечника</a:t>
              </a:r>
            </a:p>
          </p:txBody>
        </p:sp>
      </p:grpSp>
      <p:grpSp>
        <p:nvGrpSpPr>
          <p:cNvPr id="4" name="Группа 45"/>
          <p:cNvGrpSpPr/>
          <p:nvPr/>
        </p:nvGrpSpPr>
        <p:grpSpPr>
          <a:xfrm>
            <a:off x="2857488" y="4071942"/>
            <a:ext cx="3143272" cy="500066"/>
            <a:chOff x="0" y="4846"/>
            <a:chExt cx="3143272" cy="1123200"/>
          </a:xfrm>
          <a:scene3d>
            <a:camera prst="orthographicFront"/>
            <a:lightRig rig="flat" dir="t"/>
          </a:scene3d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0" y="4846"/>
              <a:ext cx="3143272" cy="1123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54830" y="59676"/>
              <a:ext cx="3033612" cy="1013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Кишечный кровоток</a:t>
              </a:r>
            </a:p>
          </p:txBody>
        </p:sp>
      </p:grpSp>
      <p:grpSp>
        <p:nvGrpSpPr>
          <p:cNvPr id="6" name="Группа 48"/>
          <p:cNvGrpSpPr/>
          <p:nvPr/>
        </p:nvGrpSpPr>
        <p:grpSpPr>
          <a:xfrm>
            <a:off x="2857488" y="4714884"/>
            <a:ext cx="3143272" cy="500066"/>
            <a:chOff x="0" y="1212092"/>
            <a:chExt cx="3143272" cy="1216800"/>
          </a:xfrm>
          <a:scene3d>
            <a:camera prst="orthographicFront"/>
            <a:lightRig rig="flat" dir="t"/>
          </a:scene3d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0" y="1212092"/>
              <a:ext cx="3143272" cy="12168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1" name="Скругленный прямоугольник 4"/>
            <p:cNvSpPr/>
            <p:nvPr/>
          </p:nvSpPr>
          <p:spPr>
            <a:xfrm>
              <a:off x="59399" y="1271491"/>
              <a:ext cx="3024474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Мышечный кровоток</a:t>
              </a:r>
            </a:p>
          </p:txBody>
        </p:sp>
      </p:grpSp>
      <p:sp>
        <p:nvSpPr>
          <p:cNvPr id="28" name="Стрелка вправо 27"/>
          <p:cNvSpPr/>
          <p:nvPr/>
        </p:nvSpPr>
        <p:spPr>
          <a:xfrm rot="8328454">
            <a:off x="2682875" y="1230313"/>
            <a:ext cx="1201738" cy="357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5" name="TextBox 4"/>
          <p:cNvSpPr txBox="1"/>
          <p:nvPr/>
        </p:nvSpPr>
        <p:spPr>
          <a:xfrm>
            <a:off x="1000100" y="142852"/>
            <a:ext cx="728667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Мотивационные центры гипоталамуса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1857364"/>
          <a:ext cx="2643206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5572132" y="1643050"/>
          <a:ext cx="350046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3357554" y="714356"/>
          <a:ext cx="2000264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142844" y="5929330"/>
          <a:ext cx="2714644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6286512" y="5929330"/>
          <a:ext cx="2643206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30" name="Стрелка вверх 29"/>
          <p:cNvSpPr/>
          <p:nvPr/>
        </p:nvSpPr>
        <p:spPr>
          <a:xfrm>
            <a:off x="1071563" y="2643188"/>
            <a:ext cx="500062" cy="50006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1" name="Стрелка вверх 30"/>
          <p:cNvSpPr/>
          <p:nvPr/>
        </p:nvSpPr>
        <p:spPr>
          <a:xfrm>
            <a:off x="1071563" y="4572000"/>
            <a:ext cx="500062" cy="50006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6" name="Стрелка вверх 35"/>
          <p:cNvSpPr/>
          <p:nvPr/>
        </p:nvSpPr>
        <p:spPr>
          <a:xfrm rot="10800000">
            <a:off x="1071563" y="3929063"/>
            <a:ext cx="500062" cy="500062"/>
          </a:xfrm>
          <a:prstGeom prst="upArrow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7" name="Стрелка вверх 36"/>
          <p:cNvSpPr/>
          <p:nvPr/>
        </p:nvSpPr>
        <p:spPr>
          <a:xfrm rot="10800000">
            <a:off x="1071563" y="3286125"/>
            <a:ext cx="500062" cy="500063"/>
          </a:xfrm>
          <a:prstGeom prst="upArrow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8" name="Левая фигурная скобка 37"/>
          <p:cNvSpPr/>
          <p:nvPr/>
        </p:nvSpPr>
        <p:spPr>
          <a:xfrm rot="16200000">
            <a:off x="1143000" y="4357688"/>
            <a:ext cx="500063" cy="2357437"/>
          </a:xfrm>
          <a:prstGeom prst="leftBrace">
            <a:avLst>
              <a:gd name="adj1" fmla="val 41385"/>
              <a:gd name="adj2" fmla="val 5000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</p:spTree>
    <p:custDataLst>
      <p:tags r:id="rId1"/>
    </p:custDataLst>
  </p:cSld>
  <p:clrMapOvr>
    <a:masterClrMapping/>
  </p:clrMapOvr>
  <p:transition advTm="24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0435E-6 L -0.32691 -1.30435E-6 " pathEditMode="fixed" rAng="0" ptsTypes="AA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1175E-6 L -0.32691 -3.31175E-6 " pathEditMode="fixed" rAng="0" ptsTypes="AA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14616E-6 L -0.32691 2.14616E-6 " pathEditMode="fixed" rAng="0" ptsTypes="AA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2858E-6 L -0.32691 -1.12858E-6 " pathEditMode="fixed" rAng="0" ptsTypes="AA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0435E-6 L 0.3033 0.0007 " pathEditMode="fixed" rAng="0" ptsTypes="AA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1175E-6 L 0.3033 0.00162 " pathEditMode="fixed" rAng="0" ptsTypes="AA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14616E-6 L 0.3033 0.00208 " pathEditMode="fixed" rAng="0" ptsTypes="AA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2858E-6 L 0.3033 0.00301 " pathEditMode="fixed" rAng="0" ptsTypes="AA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Graphic spid="7" grpId="0">
        <p:bldAsOne/>
      </p:bldGraphic>
      <p:bldGraphic spid="9" grpId="0">
        <p:bldAsOne/>
      </p:bldGraphic>
      <p:bldGraphic spid="11" grpId="0">
        <p:bldAsOne/>
      </p:bldGraphic>
      <p:bldGraphic spid="24" grpId="0">
        <p:bldAsOne/>
      </p:bldGraphic>
      <p:bldGraphic spid="26" grpId="0">
        <p:bldAsOne/>
      </p:bldGraphic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Проявления сегментарной организации вегетативной иннервации внутренних органов можно наблюдать и в</a:t>
            </a:r>
            <a:r>
              <a:rPr lang="ru-RU" sz="2400" b="1" dirty="0" smtClean="0"/>
              <a:t> клинике.</a:t>
            </a:r>
            <a:r>
              <a:rPr lang="ru-RU" sz="2400" dirty="0" smtClean="0"/>
              <a:t> При заболевании этих органов (например, холецистите или аппендиците) возникает напряжение мускулатуры в области, соответствующей локализации патологического процесса, и, кроме того, наблюдается покраснение кожи в этом участке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дерматом</a:t>
            </a:r>
            <a:r>
              <a:rPr lang="ru-RU" sz="2400" i="1" dirty="0" smtClean="0"/>
              <a:t>),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Гипоталамус и поведение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Такие вегетативные реакции связаны </a:t>
            </a:r>
            <a:r>
              <a:rPr lang="ru-RU" sz="2400" u="sng" dirty="0" smtClean="0"/>
              <a:t>главным образом с возбуждением адренергических симпатических нейронов. </a:t>
            </a:r>
            <a:r>
              <a:rPr lang="ru-RU" sz="2400" dirty="0" smtClean="0"/>
              <a:t>В защитном поведении участвуют не только </a:t>
            </a:r>
            <a:r>
              <a:rPr lang="ru-RU" sz="2400" i="1" dirty="0" smtClean="0"/>
              <a:t>соматомоторная</a:t>
            </a:r>
            <a:r>
              <a:rPr lang="ru-RU" sz="2400" dirty="0" smtClean="0"/>
              <a:t> и </a:t>
            </a:r>
            <a:r>
              <a:rPr lang="ru-RU" sz="2400" i="1" dirty="0" smtClean="0"/>
              <a:t>вегетативная</a:t>
            </a:r>
            <a:r>
              <a:rPr lang="ru-RU" sz="2400" dirty="0" smtClean="0"/>
              <a:t> реакции, но и гормональные факторы. Из мозгового вещества надпочечников в кровь выбрасываются</a:t>
            </a:r>
            <a:r>
              <a:rPr lang="ru-RU" sz="2400" b="1" dirty="0" smtClean="0"/>
              <a:t> </a:t>
            </a:r>
            <a:r>
              <a:rPr lang="ru-RU" sz="2400" b="1" u="sng" dirty="0" smtClean="0"/>
              <a:t>катехоламины</a:t>
            </a:r>
            <a:r>
              <a:rPr lang="ru-RU" sz="2400" dirty="0" smtClean="0"/>
              <a:t>. Возбуждение </a:t>
            </a:r>
            <a:r>
              <a:rPr lang="ru-RU" sz="2400" dirty="0" err="1" smtClean="0"/>
              <a:t>гипоталамо</a:t>
            </a:r>
            <a:r>
              <a:rPr lang="ru-RU" sz="2400" dirty="0" smtClean="0"/>
              <a:t>–гипофизарной системы приводит к выбросу</a:t>
            </a:r>
            <a:r>
              <a:rPr lang="ru-RU" sz="2400" b="1" dirty="0" smtClean="0"/>
              <a:t> </a:t>
            </a:r>
            <a:r>
              <a:rPr lang="ru-RU" sz="2400" b="1" u="sng" dirty="0" smtClean="0"/>
              <a:t>АКТГ</a:t>
            </a:r>
            <a:r>
              <a:rPr lang="ru-RU" sz="2400" dirty="0" smtClean="0"/>
              <a:t> из </a:t>
            </a:r>
            <a:r>
              <a:rPr lang="ru-RU" sz="2400" dirty="0" err="1" smtClean="0"/>
              <a:t>аденогипофиза</a:t>
            </a:r>
            <a:r>
              <a:rPr lang="ru-RU" sz="2400" dirty="0" smtClean="0"/>
              <a:t>, в результате чего усиливается высвобождение</a:t>
            </a:r>
            <a:r>
              <a:rPr lang="ru-RU" sz="2400" b="1" dirty="0" smtClean="0"/>
              <a:t> </a:t>
            </a:r>
            <a:r>
              <a:rPr lang="ru-RU" sz="2400" b="1" u="sng" dirty="0" smtClean="0"/>
              <a:t>кортикостероидов</a:t>
            </a:r>
            <a:r>
              <a:rPr lang="ru-RU" sz="2400" dirty="0" smtClean="0"/>
              <a:t> из коры надпочечников.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Гипоталамус и поведение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/>
          <a:lstStyle/>
          <a:p>
            <a:r>
              <a:rPr lang="ru-RU" i="1" dirty="0" smtClean="0"/>
              <a:t>Пищевое поведение (потребление пищи и воды)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9394" name="Picture 2" descr="http://foto.rambler.ru/public/buljka47/_photos/375/1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857495"/>
            <a:ext cx="4286249" cy="3014663"/>
          </a:xfrm>
          <a:prstGeom prst="rect">
            <a:avLst/>
          </a:prstGeom>
          <a:noFill/>
        </p:spPr>
      </p:pic>
      <p:pic>
        <p:nvPicPr>
          <p:cNvPr id="59396" name="Picture 4" descr="http://www.blackisland.ru/resources/3792-origina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350" y="3648074"/>
            <a:ext cx="481965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152400" y="0"/>
            <a:ext cx="3962400" cy="6613525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r>
              <a:rPr lang="ru-RU" sz="2000" b="1" dirty="0"/>
              <a:t>Центры голода и пищевого </a:t>
            </a:r>
          </a:p>
          <a:p>
            <a:r>
              <a:rPr lang="ru-RU" sz="2000" b="1" dirty="0"/>
              <a:t>насыщения </a:t>
            </a:r>
            <a:r>
              <a:rPr lang="ru-RU" sz="2000" dirty="0"/>
              <a:t>находятся в латеральном (1) и </a:t>
            </a:r>
            <a:r>
              <a:rPr lang="ru-RU" sz="2000" dirty="0" err="1"/>
              <a:t>вентроме-диальном</a:t>
            </a:r>
            <a:r>
              <a:rPr lang="ru-RU" sz="2000" dirty="0"/>
              <a:t> (2) ядрах </a:t>
            </a:r>
            <a:r>
              <a:rPr lang="ru-RU" sz="2000" dirty="0" err="1"/>
              <a:t>гипотала-муса</a:t>
            </a:r>
            <a:r>
              <a:rPr lang="ru-RU" sz="2000" dirty="0"/>
              <a:t>, соответственно.</a:t>
            </a:r>
          </a:p>
          <a:p>
            <a:endParaRPr lang="ru-RU" sz="1400" dirty="0"/>
          </a:p>
          <a:p>
            <a:r>
              <a:rPr lang="ru-RU" sz="2000" dirty="0"/>
              <a:t>Они получают сигналы от </a:t>
            </a:r>
            <a:r>
              <a:rPr lang="ru-RU" sz="2000" dirty="0" err="1"/>
              <a:t>клеток-глюкорецепторов</a:t>
            </a:r>
            <a:r>
              <a:rPr lang="ru-RU" sz="2000" dirty="0"/>
              <a:t>, </a:t>
            </a:r>
            <a:r>
              <a:rPr lang="ru-RU" sz="2000" dirty="0" err="1"/>
              <a:t>оце-нивающих</a:t>
            </a:r>
            <a:r>
              <a:rPr lang="ru-RU" sz="2000" dirty="0"/>
              <a:t> концентрацию глюкозы и инсулина в крови (инсулин – гормон </a:t>
            </a:r>
            <a:r>
              <a:rPr lang="ru-RU" sz="2000" dirty="0" err="1"/>
              <a:t>поджелу-дочной</a:t>
            </a:r>
            <a:r>
              <a:rPr lang="ru-RU" sz="2000" dirty="0"/>
              <a:t> железы, </a:t>
            </a:r>
            <a:r>
              <a:rPr lang="ru-RU" sz="2000" dirty="0" err="1"/>
              <a:t>регулиру</a:t>
            </a:r>
            <a:r>
              <a:rPr lang="ru-RU" sz="2000" dirty="0"/>
              <a:t>-</a:t>
            </a:r>
          </a:p>
          <a:p>
            <a:r>
              <a:rPr lang="ru-RU" sz="2000" dirty="0" err="1"/>
              <a:t>ющий</a:t>
            </a:r>
            <a:r>
              <a:rPr lang="ru-RU" sz="2000" dirty="0"/>
              <a:t> усвоение клетками глюкозы после еды).</a:t>
            </a:r>
          </a:p>
          <a:p>
            <a:endParaRPr lang="ru-RU" sz="1400" dirty="0"/>
          </a:p>
          <a:p>
            <a:r>
              <a:rPr lang="ru-RU" sz="2000" dirty="0"/>
              <a:t>Идеальная концентрация глюкозы в плазме крови составляет около 0.1</a:t>
            </a:r>
            <a:r>
              <a:rPr lang="ru-RU" sz="1600" dirty="0"/>
              <a:t>%. </a:t>
            </a:r>
            <a:r>
              <a:rPr lang="ru-RU" sz="2000" dirty="0"/>
              <a:t>Если она меньше, то активируется центр голода, если больше </a:t>
            </a:r>
            <a:r>
              <a:rPr lang="ru-RU" sz="1900" dirty="0"/>
              <a:t>(и высокое содержание инсулина),</a:t>
            </a:r>
            <a:r>
              <a:rPr lang="ru-RU" sz="2000" dirty="0"/>
              <a:t> то центр насыщения.</a:t>
            </a:r>
          </a:p>
        </p:txBody>
      </p:sp>
      <p:pic>
        <p:nvPicPr>
          <p:cNvPr id="5123" name="Picture 9" descr="D:\Documents and Settings\sa\Desktop\аппетит ко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49530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14800" y="3352800"/>
            <a:ext cx="4968875" cy="3276600"/>
            <a:chOff x="2592" y="2112"/>
            <a:chExt cx="3130" cy="2064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2592" y="2448"/>
              <a:ext cx="1776" cy="370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>
                  <a:latin typeface="Tahoma" pitchFamily="34" charset="0"/>
                </a:rPr>
                <a:t>Латеральное ядро </a:t>
              </a:r>
            </a:p>
            <a:p>
              <a:pPr algn="ctr">
                <a:lnSpc>
                  <a:spcPct val="90000"/>
                </a:lnSpc>
              </a:pPr>
              <a:r>
                <a:rPr lang="ru-RU"/>
                <a:t>(и его глюкорецепторы)</a:t>
              </a: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3264" y="3772"/>
              <a:ext cx="1968" cy="404"/>
            </a:xfrm>
            <a:prstGeom prst="rect">
              <a:avLst/>
            </a:prstGeom>
            <a:solidFill>
              <a:srgbClr val="99FF33"/>
            </a:solidFill>
            <a:ln w="254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ahoma" pitchFamily="34" charset="0"/>
                </a:rPr>
                <a:t>Вентромедиальное ядро</a:t>
              </a:r>
              <a:r>
                <a:rPr lang="ru-RU" b="1"/>
                <a:t> </a:t>
              </a:r>
              <a:r>
                <a:rPr lang="ru-RU"/>
                <a:t>(и его глюкорецепторы)</a:t>
              </a:r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H="1" flipV="1">
              <a:off x="3792" y="2880"/>
              <a:ext cx="432" cy="816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 type="none" w="lg" len="lg"/>
              <a:tailEnd type="stealth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3984" y="2880"/>
              <a:ext cx="432" cy="816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 type="none" w="lg" len="lg"/>
              <a:tailEnd type="stealth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2928" y="3182"/>
              <a:ext cx="1077" cy="407"/>
            </a:xfrm>
            <a:prstGeom prst="rect">
              <a:avLst/>
            </a:prstGeom>
            <a:solidFill>
              <a:srgbClr val="00FFFF"/>
            </a:solidFill>
            <a:ln w="254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dirty="0"/>
                <a:t>взаимное</a:t>
              </a:r>
            </a:p>
            <a:p>
              <a:pPr algn="ctr">
                <a:lnSpc>
                  <a:spcPct val="90000"/>
                </a:lnSpc>
              </a:pPr>
              <a:r>
                <a:rPr lang="ru-RU" dirty="0"/>
                <a:t>торможение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 rot="16200000">
              <a:off x="4853" y="2299"/>
              <a:ext cx="1056" cy="682"/>
            </a:xfrm>
            <a:prstGeom prst="rect">
              <a:avLst/>
            </a:prstGeom>
            <a:solidFill>
              <a:srgbClr val="FF3300"/>
            </a:solidFill>
            <a:ln w="254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/>
                <a:t>Снижение концентрации глюкозы в плазме</a:t>
              </a: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 flipV="1">
              <a:off x="4464" y="2688"/>
              <a:ext cx="52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lg" len="lg"/>
              <a:tailEnd type="stealth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H="1">
              <a:off x="5136" y="3216"/>
              <a:ext cx="0" cy="48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 type="none" w="lg" len="lg"/>
              <a:tailEnd type="stealth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886325" y="3443288"/>
            <a:ext cx="3679825" cy="2270125"/>
            <a:chOff x="3078" y="2169"/>
            <a:chExt cx="2318" cy="1430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3078" y="2169"/>
              <a:ext cx="714" cy="231"/>
            </a:xfrm>
            <a:prstGeom prst="rect">
              <a:avLst/>
            </a:prstGeom>
            <a:noFill/>
            <a:ln w="254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/>
                <a:t>ГОЛОД !</a:t>
              </a:r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4668" y="2400"/>
              <a:ext cx="228" cy="288"/>
            </a:xfrm>
            <a:prstGeom prst="rect">
              <a:avLst/>
            </a:prstGeom>
            <a:noFill/>
            <a:ln w="254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rgbClr val="CC0000"/>
                  </a:solidFill>
                </a:rPr>
                <a:t>+</a:t>
              </a: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5184" y="3195"/>
              <a:ext cx="212" cy="404"/>
            </a:xfrm>
            <a:prstGeom prst="rect">
              <a:avLst/>
            </a:prstGeom>
            <a:noFill/>
            <a:ln w="254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3600">
                  <a:solidFill>
                    <a:srgbClr val="0000FF"/>
                  </a:solidFill>
                </a:rPr>
                <a:t>-</a:t>
              </a:r>
            </a:p>
          </p:txBody>
        </p:sp>
      </p:grp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522788" y="1524000"/>
            <a:ext cx="354012" cy="457200"/>
          </a:xfrm>
          <a:prstGeom prst="rect">
            <a:avLst/>
          </a:prstGeom>
          <a:solidFill>
            <a:srgbClr val="FF99CC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8458200" y="1828800"/>
            <a:ext cx="354013" cy="457200"/>
          </a:xfrm>
          <a:prstGeom prst="rect">
            <a:avLst/>
          </a:prstGeom>
          <a:solidFill>
            <a:srgbClr val="FF99CC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 rot="20407646">
            <a:off x="5914773" y="942990"/>
            <a:ext cx="196885" cy="64294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ounded Rectangle 22"/>
          <p:cNvSpPr/>
          <p:nvPr/>
        </p:nvSpPr>
        <p:spPr>
          <a:xfrm rot="1378308">
            <a:off x="6706996" y="1261337"/>
            <a:ext cx="319512" cy="389269"/>
          </a:xfrm>
          <a:prstGeom prst="roundRect">
            <a:avLst>
              <a:gd name="adj" fmla="val 4812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Пищевое поведение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Связанно со структурами гипоталамуса, по своим реакциям почти противоположно оборонительному поведению. Пищевое поведение возникает при местном электрическом раздражении зоны, расположенной в гипоталамусе на 2–3 мм </a:t>
            </a:r>
            <a:r>
              <a:rPr lang="ru-RU" sz="2400" dirty="0" err="1" smtClean="0"/>
              <a:t>дорсальнее</a:t>
            </a:r>
            <a:r>
              <a:rPr lang="ru-RU" sz="2400" dirty="0" smtClean="0"/>
              <a:t> зоны оборонительного поведения</a:t>
            </a:r>
            <a:r>
              <a:rPr lang="ru-RU" sz="2400" i="1" dirty="0" smtClean="0"/>
              <a:t>.</a:t>
            </a:r>
          </a:p>
          <a:p>
            <a:r>
              <a:rPr lang="ru-RU" sz="2400" dirty="0" smtClean="0"/>
              <a:t>вегетативные реакции сопровождающие пищевое поведение</a:t>
            </a:r>
          </a:p>
          <a:p>
            <a:pPr lvl="1"/>
            <a:r>
              <a:rPr lang="ru-RU" sz="1600" dirty="0" smtClean="0"/>
              <a:t> </a:t>
            </a:r>
            <a:r>
              <a:rPr lang="ru-RU" sz="2000" dirty="0" err="1" smtClean="0"/>
              <a:t>увеличенние</a:t>
            </a:r>
            <a:r>
              <a:rPr lang="ru-RU" sz="2000" dirty="0" smtClean="0"/>
              <a:t> слюноотделения, </a:t>
            </a:r>
          </a:p>
          <a:p>
            <a:pPr lvl="1"/>
            <a:r>
              <a:rPr lang="ru-RU" sz="2000" dirty="0" smtClean="0"/>
              <a:t>повышение моторики и кровоснабжения кишечника и одновременное снижение мышечного кровотока.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низ 33"/>
          <p:cNvSpPr/>
          <p:nvPr/>
        </p:nvSpPr>
        <p:spPr>
          <a:xfrm>
            <a:off x="928688" y="2214563"/>
            <a:ext cx="428625" cy="3786187"/>
          </a:xfrm>
          <a:prstGeom prst="down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45" name="Стрелка влево 44"/>
          <p:cNvSpPr/>
          <p:nvPr/>
        </p:nvSpPr>
        <p:spPr>
          <a:xfrm rot="19493387">
            <a:off x="5057775" y="1281113"/>
            <a:ext cx="842963" cy="357187"/>
          </a:xfrm>
          <a:prstGeom prst="lef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41" name="Стрелка вверх 40"/>
          <p:cNvSpPr/>
          <p:nvPr/>
        </p:nvSpPr>
        <p:spPr>
          <a:xfrm>
            <a:off x="5357813" y="5072063"/>
            <a:ext cx="428625" cy="1071562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42" name="Стрелка вверх 41"/>
          <p:cNvSpPr>
            <a:spLocks noChangeArrowheads="1"/>
          </p:cNvSpPr>
          <p:nvPr/>
        </p:nvSpPr>
        <p:spPr bwMode="auto">
          <a:xfrm rot="2725553">
            <a:off x="6706394" y="4966494"/>
            <a:ext cx="428625" cy="1512887"/>
          </a:xfrm>
          <a:prstGeom prst="upArrow">
            <a:avLst>
              <a:gd name="adj1" fmla="val 50000"/>
              <a:gd name="adj2" fmla="val 82865"/>
            </a:avLst>
          </a:prstGeom>
          <a:solidFill>
            <a:srgbClr val="93CDDD"/>
          </a:solidFill>
          <a:ln w="25400" algn="ctr">
            <a:solidFill>
              <a:srgbClr val="31859C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Стрелка вверх 42"/>
          <p:cNvSpPr/>
          <p:nvPr/>
        </p:nvSpPr>
        <p:spPr>
          <a:xfrm rot="18979478">
            <a:off x="3990975" y="5238750"/>
            <a:ext cx="428625" cy="111125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40" name="Стрелка вправо 39"/>
          <p:cNvSpPr/>
          <p:nvPr/>
        </p:nvSpPr>
        <p:spPr>
          <a:xfrm>
            <a:off x="2071688" y="6143625"/>
            <a:ext cx="2428875" cy="357188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3" name="Стрелка влево 32"/>
          <p:cNvSpPr/>
          <p:nvPr/>
        </p:nvSpPr>
        <p:spPr>
          <a:xfrm>
            <a:off x="2268538" y="1857375"/>
            <a:ext cx="1374775" cy="357188"/>
          </a:xfrm>
          <a:prstGeom prst="lef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2" name="Стрелка влево 31"/>
          <p:cNvSpPr/>
          <p:nvPr/>
        </p:nvSpPr>
        <p:spPr>
          <a:xfrm>
            <a:off x="2195513" y="857250"/>
            <a:ext cx="3522662" cy="357188"/>
          </a:xfrm>
          <a:prstGeom prst="lef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0" name="Стрелка вправо 29"/>
          <p:cNvSpPr/>
          <p:nvPr/>
        </p:nvSpPr>
        <p:spPr>
          <a:xfrm rot="16200000">
            <a:off x="5101431" y="2040732"/>
            <a:ext cx="1770063" cy="400050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8" name="Стрелка вправо 27"/>
          <p:cNvSpPr/>
          <p:nvPr/>
        </p:nvSpPr>
        <p:spPr>
          <a:xfrm>
            <a:off x="6215063" y="3214688"/>
            <a:ext cx="928687" cy="35718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4857750" y="2428875"/>
            <a:ext cx="428625" cy="679450"/>
          </a:xfrm>
          <a:prstGeom prst="down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5" name="Стрелка вправо 24"/>
          <p:cNvSpPr/>
          <p:nvPr/>
        </p:nvSpPr>
        <p:spPr>
          <a:xfrm rot="19161328">
            <a:off x="3779838" y="4133850"/>
            <a:ext cx="1246187" cy="354013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6" name="Стрелка вправо 25"/>
          <p:cNvSpPr/>
          <p:nvPr/>
        </p:nvSpPr>
        <p:spPr>
          <a:xfrm rot="13623978">
            <a:off x="6032500" y="4110038"/>
            <a:ext cx="1141413" cy="388937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7" name="Стрелка вправо 26"/>
          <p:cNvSpPr/>
          <p:nvPr/>
        </p:nvSpPr>
        <p:spPr>
          <a:xfrm rot="16200000">
            <a:off x="5127626" y="4127500"/>
            <a:ext cx="817562" cy="357187"/>
          </a:xfrm>
          <a:prstGeom prst="right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" name="TextBox 1"/>
          <p:cNvSpPr txBox="1"/>
          <p:nvPr/>
        </p:nvSpPr>
        <p:spPr>
          <a:xfrm>
            <a:off x="1142976" y="142852"/>
            <a:ext cx="692948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Формирование пищевого поведения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857752" y="2968181"/>
          <a:ext cx="142876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786050" y="4643446"/>
          <a:ext cx="142876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929190" y="4671964"/>
          <a:ext cx="1214446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7143768" y="3000372"/>
          <a:ext cx="185738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715008" y="928670"/>
          <a:ext cx="1214446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3500430" y="1720982"/>
          <a:ext cx="1714512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285720" y="6007262"/>
          <a:ext cx="1857388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4500562" y="6100724"/>
          <a:ext cx="2071702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sp>
        <p:nvSpPr>
          <p:cNvPr id="145433" name="AutoShape 25"/>
          <p:cNvSpPr>
            <a:spLocks noChangeArrowheads="1"/>
          </p:cNvSpPr>
          <p:nvPr/>
        </p:nvSpPr>
        <p:spPr bwMode="auto">
          <a:xfrm>
            <a:off x="0" y="981075"/>
            <a:ext cx="2195513" cy="1295400"/>
          </a:xfrm>
          <a:prstGeom prst="flowChartAlternateProcess">
            <a:avLst/>
          </a:prstGeom>
          <a:solidFill>
            <a:schemeClr val="accent2"/>
          </a:solidFill>
          <a:ln w="381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5434" name="Text Box 26"/>
          <p:cNvSpPr txBox="1">
            <a:spLocks noChangeArrowheads="1"/>
          </p:cNvSpPr>
          <p:nvPr/>
        </p:nvSpPr>
        <p:spPr bwMode="auto">
          <a:xfrm>
            <a:off x="34925" y="1341438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cs typeface="Arial" charset="0"/>
              </a:rPr>
              <a:t>Мотивация</a:t>
            </a:r>
          </a:p>
        </p:txBody>
      </p:sp>
      <p:sp>
        <p:nvSpPr>
          <p:cNvPr id="145435" name="AutoShape 27"/>
          <p:cNvSpPr>
            <a:spLocks noChangeArrowheads="1"/>
          </p:cNvSpPr>
          <p:nvPr/>
        </p:nvSpPr>
        <p:spPr bwMode="auto">
          <a:xfrm>
            <a:off x="6516688" y="4652963"/>
            <a:ext cx="1152525" cy="503237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CCFF99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5436" name="Text Box 28"/>
          <p:cNvSpPr txBox="1">
            <a:spLocks noChangeArrowheads="1"/>
          </p:cNvSpPr>
          <p:nvPr/>
        </p:nvSpPr>
        <p:spPr bwMode="auto">
          <a:xfrm>
            <a:off x="6588125" y="4725988"/>
            <a:ext cx="108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Хемо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 R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Стрелка вверх 40"/>
          <p:cNvSpPr>
            <a:spLocks noChangeArrowheads="1"/>
          </p:cNvSpPr>
          <p:nvPr/>
        </p:nvSpPr>
        <p:spPr bwMode="auto">
          <a:xfrm>
            <a:off x="2393950" y="2492375"/>
            <a:ext cx="428625" cy="647700"/>
          </a:xfrm>
          <a:prstGeom prst="upArrow">
            <a:avLst>
              <a:gd name="adj1" fmla="val 49630"/>
              <a:gd name="adj2" fmla="val 54071"/>
            </a:avLst>
          </a:prstGeom>
          <a:solidFill>
            <a:srgbClr val="93CDDD"/>
          </a:solidFill>
          <a:ln w="25400" algn="ctr">
            <a:solidFill>
              <a:srgbClr val="31859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верх 40"/>
          <p:cNvSpPr>
            <a:spLocks noChangeArrowheads="1"/>
          </p:cNvSpPr>
          <p:nvPr/>
        </p:nvSpPr>
        <p:spPr bwMode="auto">
          <a:xfrm>
            <a:off x="2393950" y="3355975"/>
            <a:ext cx="428625" cy="647700"/>
          </a:xfrm>
          <a:prstGeom prst="upArrow">
            <a:avLst>
              <a:gd name="adj1" fmla="val 49630"/>
              <a:gd name="adj2" fmla="val 54071"/>
            </a:avLst>
          </a:prstGeom>
          <a:solidFill>
            <a:srgbClr val="FF7C8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5439" name="Text Box 31"/>
          <p:cNvSpPr txBox="1">
            <a:spLocks noChangeArrowheads="1"/>
          </p:cNvSpPr>
          <p:nvPr/>
        </p:nvSpPr>
        <p:spPr bwMode="auto">
          <a:xfrm>
            <a:off x="3186113" y="2635250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cs typeface="Arial" charset="0"/>
              </a:rPr>
              <a:t>Тормозное влияние</a:t>
            </a:r>
          </a:p>
        </p:txBody>
      </p:sp>
      <p:sp>
        <p:nvSpPr>
          <p:cNvPr id="145440" name="Text Box 32"/>
          <p:cNvSpPr txBox="1">
            <a:spLocks noChangeArrowheads="1"/>
          </p:cNvSpPr>
          <p:nvPr/>
        </p:nvSpPr>
        <p:spPr bwMode="auto">
          <a:xfrm>
            <a:off x="3114675" y="3500438"/>
            <a:ext cx="383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cs typeface="Arial" charset="0"/>
              </a:rPr>
              <a:t>Возбуждающее влияние</a:t>
            </a:r>
          </a:p>
        </p:txBody>
      </p:sp>
    </p:spTree>
    <p:custDataLst>
      <p:tags r:id="rId1"/>
    </p:custDataLst>
  </p:cSld>
  <p:clrMapOvr>
    <a:masterClrMapping/>
  </p:clrMapOvr>
  <p:transition advTm="22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5" grpId="0" animBg="1"/>
      <p:bldP spid="41" grpId="0" animBg="1"/>
      <p:bldP spid="42" grpId="0" animBg="1"/>
      <p:bldP spid="43" grpId="0" animBg="1"/>
      <p:bldP spid="40" grpId="0" animBg="1"/>
      <p:bldP spid="33" grpId="0" animBg="1"/>
      <p:bldP spid="32" grpId="0" animBg="1"/>
      <p:bldP spid="30" grpId="0" animBg="1"/>
      <p:bldP spid="28" grpId="0" animBg="1"/>
      <p:bldP spid="29" grpId="0" animBg="1"/>
      <p:bldP spid="25" grpId="0" animBg="1"/>
      <p:bldP spid="26" grpId="0" animBg="1"/>
      <p:bldP spid="27" grpId="0" animBg="1"/>
      <p:bldGraphic spid="4" grpId="0">
        <p:bldAsOne/>
      </p:bldGraphic>
      <p:bldGraphic spid="11" grpId="0">
        <p:bldAsOne/>
      </p:bldGraphic>
      <p:bldGraphic spid="10" grpId="0">
        <p:bldAsOne/>
      </p:bldGraphic>
      <p:bldGraphic spid="12" grpId="0">
        <p:bldAsOne/>
      </p:bldGraphic>
      <p:bldGraphic spid="14" grpId="0">
        <p:bldAsOne/>
      </p:bldGraphic>
      <p:bldGraphic spid="16" grpId="0">
        <p:bldAsOne/>
      </p:bldGraphic>
      <p:bldGraphic spid="24" grpId="0">
        <p:bldAsOne/>
      </p:bldGraphic>
      <p:bldGraphic spid="39" grpId="0">
        <p:bldAsOne/>
      </p:bldGraphic>
      <p:bldP spid="145433" grpId="0" animBg="1"/>
      <p:bldP spid="145434" grpId="0"/>
      <p:bldP spid="145435" grpId="0" animBg="1"/>
      <p:bldP spid="145436" grpId="0"/>
      <p:bldP spid="3" grpId="0" animBg="1"/>
      <p:bldP spid="3" grpId="1" animBg="1"/>
      <p:bldP spid="5" grpId="0" animBg="1"/>
      <p:bldP spid="5" grpId="1" animBg="1"/>
      <p:bldP spid="145439" grpId="0"/>
      <p:bldP spid="145439" grpId="1"/>
      <p:bldP spid="145440" grpId="0"/>
      <p:bldP spid="14544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rot="10800000">
            <a:off x="3357563" y="3208338"/>
            <a:ext cx="2643187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3357563" y="3849688"/>
            <a:ext cx="2643187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357563" y="4494213"/>
            <a:ext cx="2643187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3357563" y="5137150"/>
            <a:ext cx="2643187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3071813" y="3208338"/>
            <a:ext cx="2643187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3071813" y="3849688"/>
            <a:ext cx="2643187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3071813" y="4494213"/>
            <a:ext cx="2643187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3071813" y="5137150"/>
            <a:ext cx="2643187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9"/>
          <p:cNvGrpSpPr/>
          <p:nvPr/>
        </p:nvGrpSpPr>
        <p:grpSpPr>
          <a:xfrm>
            <a:off x="2857488" y="2714620"/>
            <a:ext cx="3143272" cy="542880"/>
            <a:chOff x="0" y="0"/>
            <a:chExt cx="3143272" cy="542880"/>
          </a:xfrm>
          <a:scene3d>
            <a:camera prst="orthographicFront"/>
            <a:lightRig rig="flat" dir="t"/>
          </a:scene3d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0" y="0"/>
              <a:ext cx="3143272" cy="5428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26501" y="26501"/>
              <a:ext cx="3090270" cy="4898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Артериальное давление</a:t>
              </a:r>
            </a:p>
          </p:txBody>
        </p:sp>
      </p:grpSp>
      <p:grpSp>
        <p:nvGrpSpPr>
          <p:cNvPr id="3" name="Группа 42"/>
          <p:cNvGrpSpPr/>
          <p:nvPr/>
        </p:nvGrpSpPr>
        <p:grpSpPr>
          <a:xfrm>
            <a:off x="2857488" y="3429000"/>
            <a:ext cx="3143272" cy="500066"/>
            <a:chOff x="0" y="7005"/>
            <a:chExt cx="3143272" cy="730080"/>
          </a:xfrm>
          <a:scene3d>
            <a:camera prst="orthographicFront"/>
            <a:lightRig rig="flat" dir="t"/>
          </a:scene3d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0" y="7005"/>
              <a:ext cx="3143272" cy="7300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35640" y="42645"/>
              <a:ext cx="3071992" cy="658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Моторика кишечника</a:t>
              </a:r>
            </a:p>
          </p:txBody>
        </p:sp>
      </p:grpSp>
      <p:grpSp>
        <p:nvGrpSpPr>
          <p:cNvPr id="4" name="Группа 45"/>
          <p:cNvGrpSpPr/>
          <p:nvPr/>
        </p:nvGrpSpPr>
        <p:grpSpPr>
          <a:xfrm>
            <a:off x="2857488" y="4071942"/>
            <a:ext cx="3143272" cy="500066"/>
            <a:chOff x="0" y="4846"/>
            <a:chExt cx="3143272" cy="1123200"/>
          </a:xfrm>
          <a:scene3d>
            <a:camera prst="orthographicFront"/>
            <a:lightRig rig="flat" dir="t"/>
          </a:scene3d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0" y="4846"/>
              <a:ext cx="3143272" cy="1123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54830" y="59676"/>
              <a:ext cx="3033612" cy="1013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Кишечный кровоток</a:t>
              </a:r>
            </a:p>
          </p:txBody>
        </p:sp>
      </p:grpSp>
      <p:grpSp>
        <p:nvGrpSpPr>
          <p:cNvPr id="6" name="Группа 48"/>
          <p:cNvGrpSpPr/>
          <p:nvPr/>
        </p:nvGrpSpPr>
        <p:grpSpPr>
          <a:xfrm>
            <a:off x="2857488" y="4714884"/>
            <a:ext cx="3143272" cy="500066"/>
            <a:chOff x="0" y="1212092"/>
            <a:chExt cx="3143272" cy="1216800"/>
          </a:xfrm>
          <a:scene3d>
            <a:camera prst="orthographicFront"/>
            <a:lightRig rig="flat" dir="t"/>
          </a:scene3d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0" y="1212092"/>
              <a:ext cx="3143272" cy="12168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1" name="Скругленный прямоугольник 4"/>
            <p:cNvSpPr/>
            <p:nvPr/>
          </p:nvSpPr>
          <p:spPr>
            <a:xfrm>
              <a:off x="59399" y="1271491"/>
              <a:ext cx="3024474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Мышечный кровоток</a:t>
              </a:r>
            </a:p>
          </p:txBody>
        </p:sp>
      </p:grpSp>
      <p:sp>
        <p:nvSpPr>
          <p:cNvPr id="28" name="Стрелка вправо 27"/>
          <p:cNvSpPr/>
          <p:nvPr/>
        </p:nvSpPr>
        <p:spPr>
          <a:xfrm rot="8328454">
            <a:off x="2682875" y="1230313"/>
            <a:ext cx="1201738" cy="357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7" name="Стрелка вправо 26"/>
          <p:cNvSpPr/>
          <p:nvPr/>
        </p:nvSpPr>
        <p:spPr>
          <a:xfrm rot="2808135">
            <a:off x="4683919" y="1100932"/>
            <a:ext cx="1019175" cy="357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5" name="TextBox 4"/>
          <p:cNvSpPr txBox="1"/>
          <p:nvPr/>
        </p:nvSpPr>
        <p:spPr>
          <a:xfrm>
            <a:off x="1000100" y="142852"/>
            <a:ext cx="728667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Мотивационные центры гипоталамуса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1857364"/>
          <a:ext cx="2643206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5572132" y="1643050"/>
          <a:ext cx="350046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3357554" y="714356"/>
          <a:ext cx="2000264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142844" y="5929330"/>
          <a:ext cx="2714644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6286512" y="5929330"/>
          <a:ext cx="2643206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30" name="Стрелка вверх 29"/>
          <p:cNvSpPr/>
          <p:nvPr/>
        </p:nvSpPr>
        <p:spPr>
          <a:xfrm>
            <a:off x="1071563" y="2643188"/>
            <a:ext cx="500062" cy="50006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1" name="Стрелка вверх 30"/>
          <p:cNvSpPr/>
          <p:nvPr/>
        </p:nvSpPr>
        <p:spPr>
          <a:xfrm>
            <a:off x="1071563" y="4572000"/>
            <a:ext cx="500062" cy="50006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2" name="Стрелка вверх 31"/>
          <p:cNvSpPr/>
          <p:nvPr/>
        </p:nvSpPr>
        <p:spPr>
          <a:xfrm>
            <a:off x="7143750" y="2643188"/>
            <a:ext cx="500063" cy="50006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3" name="Стрелка вверх 32"/>
          <p:cNvSpPr/>
          <p:nvPr/>
        </p:nvSpPr>
        <p:spPr>
          <a:xfrm>
            <a:off x="7143750" y="3286125"/>
            <a:ext cx="500063" cy="50006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4" name="Стрелка вверх 33"/>
          <p:cNvSpPr/>
          <p:nvPr/>
        </p:nvSpPr>
        <p:spPr>
          <a:xfrm>
            <a:off x="7143750" y="3929063"/>
            <a:ext cx="500063" cy="50006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5" name="Стрелка вверх 34"/>
          <p:cNvSpPr/>
          <p:nvPr/>
        </p:nvSpPr>
        <p:spPr>
          <a:xfrm rot="10800000">
            <a:off x="7143750" y="4572000"/>
            <a:ext cx="500063" cy="500063"/>
          </a:xfrm>
          <a:prstGeom prst="upArrow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6" name="Стрелка вверх 35"/>
          <p:cNvSpPr/>
          <p:nvPr/>
        </p:nvSpPr>
        <p:spPr>
          <a:xfrm rot="10800000">
            <a:off x="1071563" y="3929063"/>
            <a:ext cx="500062" cy="500062"/>
          </a:xfrm>
          <a:prstGeom prst="upArrow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7" name="Стрелка вверх 36"/>
          <p:cNvSpPr/>
          <p:nvPr/>
        </p:nvSpPr>
        <p:spPr>
          <a:xfrm rot="10800000">
            <a:off x="1071563" y="3286125"/>
            <a:ext cx="500062" cy="500063"/>
          </a:xfrm>
          <a:prstGeom prst="upArrow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8" name="Левая фигурная скобка 37"/>
          <p:cNvSpPr/>
          <p:nvPr/>
        </p:nvSpPr>
        <p:spPr>
          <a:xfrm rot="16200000">
            <a:off x="1143000" y="4357688"/>
            <a:ext cx="500063" cy="2357437"/>
          </a:xfrm>
          <a:prstGeom prst="leftBrace">
            <a:avLst>
              <a:gd name="adj1" fmla="val 41385"/>
              <a:gd name="adj2" fmla="val 5000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7143750" y="4357688"/>
            <a:ext cx="500063" cy="2357437"/>
          </a:xfrm>
          <a:prstGeom prst="leftBrace">
            <a:avLst>
              <a:gd name="adj1" fmla="val 41385"/>
              <a:gd name="adj2" fmla="val 5000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</p:spTree>
    <p:custDataLst>
      <p:tags r:id="rId1"/>
    </p:custDataLst>
  </p:cSld>
  <p:clrMapOvr>
    <a:masterClrMapping/>
  </p:clrMapOvr>
  <p:transition advTm="24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0435E-6 L -0.32691 -1.30435E-6 " pathEditMode="fixed" rAng="0" ptsTypes="AA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1175E-6 L -0.32691 -3.31175E-6 " pathEditMode="fixed" rAng="0" ptsTypes="AA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14616E-6 L -0.32691 2.14616E-6 " pathEditMode="fixed" rAng="0" ptsTypes="AA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2858E-6 L -0.32691 -1.12858E-6 " pathEditMode="fixed" rAng="0" ptsTypes="AA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0435E-6 L 0.3033 0.0007 " pathEditMode="fixed" rAng="0" ptsTypes="AA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1175E-6 L 0.3033 0.00162 " pathEditMode="fixed" rAng="0" ptsTypes="AA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14616E-6 L 0.3033 0.00208 " pathEditMode="fixed" rAng="0" ptsTypes="AA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2858E-6 L 0.3033 0.00301 " pathEditMode="fixed" rAng="0" ptsTypes="AA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Graphic spid="7" grpId="0">
        <p:bldAsOne/>
      </p:bldGraphic>
      <p:bldGraphic spid="9" grpId="0">
        <p:bldAsOne/>
      </p:bldGraphic>
      <p:bldGraphic spid="11" grpId="0">
        <p:bldAsOne/>
      </p:bldGraphic>
      <p:bldGraphic spid="24" grpId="0">
        <p:bldAsOne/>
      </p:bldGraphic>
      <p:bldGraphic spid="26" grpId="0">
        <p:bldAsOne/>
      </p:bldGraphic>
      <p:bldP spid="38" grpId="0" animBg="1"/>
      <p:bldP spid="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Эти типичные изменения вегетативных функций при пищевом поведении служат подготовительным этапом к предстоящему</a:t>
            </a:r>
            <a:r>
              <a:rPr lang="ru-RU" b="1" dirty="0" smtClean="0"/>
              <a:t> приему пищи.</a:t>
            </a:r>
            <a:r>
              <a:rPr lang="ru-RU" dirty="0" smtClean="0"/>
              <a:t> Во время пищевого поведения повышается активность </a:t>
            </a:r>
            <a:r>
              <a:rPr lang="ru-RU" b="1" u="sng" dirty="0" smtClean="0"/>
              <a:t>парасимпатических нервов </a:t>
            </a:r>
            <a:r>
              <a:rPr lang="ru-RU" b="1" u="sng" dirty="0" err="1" smtClean="0"/>
              <a:t>желудочно</a:t>
            </a:r>
            <a:r>
              <a:rPr lang="ru-RU" b="1" u="sng" dirty="0" smtClean="0"/>
              <a:t>–кишечного тракта.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546C6AD-8BE7-46A4-9DA0-9C6A274FAD89}" type="slidenum">
              <a:rPr lang="ru-RU" sz="1400"/>
              <a:pPr algn="r"/>
              <a:t>37</a:t>
            </a:fld>
            <a:endParaRPr lang="ru-RU" sz="1400"/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2133600" y="3429000"/>
            <a:ext cx="70104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2000" u="sng" dirty="0"/>
              <a:t>Центр питьевой потребности</a:t>
            </a:r>
            <a:r>
              <a:rPr lang="ru-RU" sz="2000" dirty="0"/>
              <a:t>: </a:t>
            </a:r>
            <a:endParaRPr lang="ru-RU" sz="2000" dirty="0" smtClean="0"/>
          </a:p>
          <a:p>
            <a:pPr eaLnBrk="0" hangingPunct="0">
              <a:lnSpc>
                <a:spcPct val="90000"/>
              </a:lnSpc>
            </a:pPr>
            <a:r>
              <a:rPr lang="ru-RU" sz="2000" dirty="0" err="1" smtClean="0"/>
              <a:t>паравентрикулярные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en-US" sz="2000" dirty="0"/>
              <a:t>PVN) </a:t>
            </a:r>
            <a:endParaRPr lang="ru-RU" sz="2000" dirty="0" smtClean="0"/>
          </a:p>
          <a:p>
            <a:pPr eaLnBrk="0" hangingPunct="0">
              <a:lnSpc>
                <a:spcPct val="90000"/>
              </a:lnSpc>
            </a:pPr>
            <a:r>
              <a:rPr lang="ru-RU" sz="2000" dirty="0" err="1" smtClean="0"/>
              <a:t>супраоптические</a:t>
            </a:r>
            <a:r>
              <a:rPr lang="ru-RU" sz="2000" dirty="0" smtClean="0"/>
              <a:t> </a:t>
            </a:r>
            <a:r>
              <a:rPr lang="en-US" sz="2000" dirty="0"/>
              <a:t>(SON) </a:t>
            </a:r>
            <a:r>
              <a:rPr lang="ru-RU" sz="2000" dirty="0" smtClean="0"/>
              <a:t>ядра</a:t>
            </a:r>
          </a:p>
          <a:p>
            <a:pPr eaLnBrk="0" hangingPunct="0">
              <a:lnSpc>
                <a:spcPct val="90000"/>
              </a:lnSpc>
            </a:pPr>
            <a:r>
              <a:rPr lang="ru-RU" sz="2000" dirty="0" smtClean="0"/>
              <a:t>Здесь находятся </a:t>
            </a:r>
            <a:r>
              <a:rPr lang="ru-RU" sz="2000" dirty="0" err="1" smtClean="0"/>
              <a:t>осморецепторы</a:t>
            </a:r>
            <a:r>
              <a:rPr lang="ru-RU" sz="2000" dirty="0" smtClean="0"/>
              <a:t>: клетки, реагирующие на содержание </a:t>
            </a:r>
            <a:r>
              <a:rPr lang="en-US" sz="2000" dirty="0" err="1" smtClean="0"/>
              <a:t>NaCl</a:t>
            </a:r>
            <a:r>
              <a:rPr lang="ru-RU" sz="2000" dirty="0" smtClean="0"/>
              <a:t> в крови </a:t>
            </a:r>
          </a:p>
          <a:p>
            <a:pPr eaLnBrk="0" hangingPunct="0">
              <a:lnSpc>
                <a:spcPct val="90000"/>
              </a:lnSpc>
            </a:pPr>
            <a:r>
              <a:rPr lang="ru-RU" sz="2000" dirty="0" smtClean="0"/>
              <a:t>При росте концентрации </a:t>
            </a:r>
            <a:r>
              <a:rPr lang="en-US" sz="2000" dirty="0" err="1" smtClean="0"/>
              <a:t>NaCl</a:t>
            </a:r>
            <a:r>
              <a:rPr lang="en-US" sz="2000" dirty="0" smtClean="0"/>
              <a:t> </a:t>
            </a:r>
            <a:r>
              <a:rPr lang="ru-RU" sz="2000" dirty="0" smtClean="0"/>
              <a:t>– выделение вазопрессина (экономия воды на уровне почек) и чувство жажды (запуск соответствующих поведенческих реакций).</a:t>
            </a:r>
            <a:endParaRPr lang="ru-RU" sz="2000" dirty="0"/>
          </a:p>
        </p:txBody>
      </p:sp>
      <p:pic>
        <p:nvPicPr>
          <p:cNvPr id="8197" name="Picture 14" descr="http://cache.viewimages.com/xc/3092243.jpg?v=1&amp;c=ViewImages&amp;k=2&amp;d=552D90A84D8CF9801CEC441A2E50D933A55A1E4F32AD3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http://www.hammernutrition.com/images/sodium_files/image008.jpg"/>
          <p:cNvPicPr>
            <a:picLocks noChangeAspect="1" noChangeArrowheads="1"/>
          </p:cNvPicPr>
          <p:nvPr/>
        </p:nvPicPr>
        <p:blipFill>
          <a:blip r:embed="rId3">
            <a:lum bright="-30000" contrast="60000"/>
          </a:blip>
          <a:srcRect l="23811" r="23717" b="16647"/>
          <a:stretch>
            <a:fillRect/>
          </a:stretch>
        </p:blipFill>
        <p:spPr bwMode="auto">
          <a:xfrm>
            <a:off x="-1588" y="3505200"/>
            <a:ext cx="2012951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5257800" y="0"/>
            <a:ext cx="3886200" cy="3352800"/>
            <a:chOff x="5257800" y="0"/>
            <a:chExt cx="3886200" cy="3352800"/>
          </a:xfrm>
        </p:grpSpPr>
        <p:pic>
          <p:nvPicPr>
            <p:cNvPr id="8195" name="Picture 7" descr="E:\L_E_K_C_I_I_\OSMOS\OSMOS -DASHA\мозг гозы 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57800" y="0"/>
              <a:ext cx="3886200" cy="33528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198" name="Oval 8"/>
            <p:cNvSpPr>
              <a:spLocks noChangeArrowheads="1"/>
            </p:cNvSpPr>
            <p:nvPr/>
          </p:nvSpPr>
          <p:spPr bwMode="auto">
            <a:xfrm>
              <a:off x="6096000" y="1600200"/>
              <a:ext cx="80963" cy="746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8199" name="Oval 8"/>
            <p:cNvSpPr>
              <a:spLocks noChangeArrowheads="1"/>
            </p:cNvSpPr>
            <p:nvPr/>
          </p:nvSpPr>
          <p:spPr bwMode="auto">
            <a:xfrm>
              <a:off x="6015038" y="1524000"/>
              <a:ext cx="80962" cy="746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>
              <a:off x="6019800" y="1676400"/>
              <a:ext cx="80963" cy="746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8201" name="Oval 8"/>
            <p:cNvSpPr>
              <a:spLocks noChangeArrowheads="1"/>
            </p:cNvSpPr>
            <p:nvPr/>
          </p:nvSpPr>
          <p:spPr bwMode="auto">
            <a:xfrm>
              <a:off x="5943600" y="1752600"/>
              <a:ext cx="80963" cy="746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8202" name="Oval 8"/>
            <p:cNvSpPr>
              <a:spLocks noChangeArrowheads="1"/>
            </p:cNvSpPr>
            <p:nvPr/>
          </p:nvSpPr>
          <p:spPr bwMode="auto">
            <a:xfrm>
              <a:off x="8229600" y="1676400"/>
              <a:ext cx="80963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8203" name="Oval 8"/>
            <p:cNvSpPr>
              <a:spLocks noChangeArrowheads="1"/>
            </p:cNvSpPr>
            <p:nvPr/>
          </p:nvSpPr>
          <p:spPr bwMode="auto">
            <a:xfrm>
              <a:off x="5943600" y="1600200"/>
              <a:ext cx="80963" cy="746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8205" name="Oval 8"/>
            <p:cNvSpPr>
              <a:spLocks noChangeArrowheads="1"/>
            </p:cNvSpPr>
            <p:nvPr/>
          </p:nvSpPr>
          <p:spPr bwMode="auto">
            <a:xfrm>
              <a:off x="7772400" y="1828800"/>
              <a:ext cx="2286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</p:grpSp>
      <p:sp>
        <p:nvSpPr>
          <p:cNvPr id="8206" name="Text Box 10"/>
          <p:cNvSpPr txBox="1">
            <a:spLocks noChangeArrowheads="1"/>
          </p:cNvSpPr>
          <p:nvPr/>
        </p:nvSpPr>
        <p:spPr bwMode="auto">
          <a:xfrm>
            <a:off x="2133600" y="6072206"/>
            <a:ext cx="7010400" cy="9233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2000" dirty="0"/>
              <a:t>На функционирование центра питьевой потребности влияют рецепторы растяжения сосудов и предсердий (реакция на потерю воды), а также гормон </a:t>
            </a:r>
            <a:r>
              <a:rPr lang="ru-RU" sz="2000" u="sng" dirty="0" err="1"/>
              <a:t>ангиотензин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uiExpand="1" build="allAtOnce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http://img0.liveinternet.ru/images/attach/c/1/54/231/54231365_Izobrazhenie_046.jpg"/>
          <p:cNvPicPr>
            <a:picLocks noChangeAspect="1" noChangeArrowheads="1"/>
          </p:cNvPicPr>
          <p:nvPr/>
        </p:nvPicPr>
        <p:blipFill>
          <a:blip r:embed="rId2"/>
          <a:srcRect t="19428" b="22000"/>
          <a:stretch>
            <a:fillRect/>
          </a:stretch>
        </p:blipFill>
        <p:spPr bwMode="auto">
          <a:xfrm>
            <a:off x="2639177" y="4000505"/>
            <a:ext cx="6504823" cy="2857496"/>
          </a:xfrm>
          <a:prstGeom prst="rect">
            <a:avLst/>
          </a:prstGeom>
          <a:noFill/>
        </p:spPr>
      </p:pic>
      <p:pic>
        <p:nvPicPr>
          <p:cNvPr id="97282" name="Picture 2" descr="http://www.snow.alvas.ru/Foto2/Bu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2428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sz="3600" dirty="0" smtClean="0"/>
              <a:t>половое поведение </a:t>
            </a:r>
          </a:p>
          <a:p>
            <a:r>
              <a:rPr lang="ru-RU" sz="3600" dirty="0" smtClean="0"/>
              <a:t>терморегуляторные реакции. </a:t>
            </a:r>
          </a:p>
          <a:p>
            <a:endParaRPr lang="ru-RU" sz="36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Гипоталамус и поведение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эти поведенческие комплексы обеспечивают</a:t>
            </a:r>
            <a:r>
              <a:rPr lang="ru-RU" b="1" dirty="0" smtClean="0"/>
              <a:t> </a:t>
            </a:r>
            <a:r>
              <a:rPr lang="ru-RU" b="1" u="sng" dirty="0" smtClean="0"/>
              <a:t>выживание особи и вида</a:t>
            </a:r>
            <a:r>
              <a:rPr lang="ru-RU" b="1" dirty="0" smtClean="0"/>
              <a:t>,</a:t>
            </a:r>
            <a:r>
              <a:rPr lang="ru-RU" dirty="0" smtClean="0"/>
              <a:t> поэтому их можно назвать гомеостатическими процессами в широком смысле слова.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 smtClean="0"/>
              <a:t>Регуляция вегетативных функций на уровне ствола головного мозга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Вегетативные «центры»,</a:t>
            </a:r>
            <a:r>
              <a:rPr lang="ru-RU" dirty="0" smtClean="0"/>
              <a:t> управляющие через периферический отдел вегетативной нервной системы деятельностью внутренних органов и систем </a:t>
            </a:r>
          </a:p>
          <a:p>
            <a:pPr lvl="1"/>
            <a:r>
              <a:rPr lang="ru-RU" dirty="0" smtClean="0"/>
              <a:t>сердечно–сосудистый центр</a:t>
            </a:r>
          </a:p>
          <a:p>
            <a:pPr lvl="1"/>
            <a:r>
              <a:rPr lang="ru-RU" dirty="0" smtClean="0"/>
              <a:t>Дыхательный центр</a:t>
            </a:r>
          </a:p>
          <a:p>
            <a:pPr lvl="1"/>
            <a:r>
              <a:rPr lang="ru-RU" dirty="0" smtClean="0"/>
              <a:t>Пищеварительный центр</a:t>
            </a:r>
          </a:p>
          <a:p>
            <a:pPr lvl="1"/>
            <a:r>
              <a:rPr lang="ru-RU" dirty="0" smtClean="0"/>
              <a:t>Центр эвакуаторных рефлексов </a:t>
            </a:r>
            <a:r>
              <a:rPr lang="ru-RU" dirty="0" err="1" smtClean="0"/>
              <a:t>и.т.д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Лимбическая</a:t>
            </a:r>
            <a:r>
              <a:rPr lang="ru-RU" dirty="0" smtClean="0"/>
              <a:t>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142984"/>
            <a:ext cx="4643438" cy="4214842"/>
          </a:xfrm>
        </p:spPr>
        <p:txBody>
          <a:bodyPr/>
          <a:lstStyle/>
          <a:p>
            <a:r>
              <a:rPr lang="ru-RU" sz="2400" dirty="0" smtClean="0"/>
              <a:t>Участвует в приспособительной регуляции деятельности </a:t>
            </a:r>
            <a:r>
              <a:rPr lang="ru-RU" sz="2400" dirty="0" err="1" smtClean="0"/>
              <a:t>сердечно-сосудистой</a:t>
            </a:r>
            <a:r>
              <a:rPr lang="ru-RU" sz="2400" dirty="0" smtClean="0"/>
              <a:t>, дыхательной, пищеварительной и др. систем согласно потребностям организма.</a:t>
            </a:r>
          </a:p>
          <a:p>
            <a:r>
              <a:rPr lang="ru-RU" sz="2400" dirty="0" smtClean="0"/>
              <a:t>Проявляется при формировании мотиваций и эмоций</a:t>
            </a:r>
          </a:p>
          <a:p>
            <a:r>
              <a:rPr lang="ru-RU" sz="2400" dirty="0" smtClean="0"/>
              <a:t>Влияние осуществляется через воздействие на ЖВС и ВНС</a:t>
            </a:r>
            <a:endParaRPr lang="ru-RU" sz="2400" dirty="0"/>
          </a:p>
        </p:txBody>
      </p:sp>
      <p:pic>
        <p:nvPicPr>
          <p:cNvPr id="4" name="Picture 2" descr="http://cwx.prenhall.com/bookbind/pubbooks/morris5/medialib/images/F02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4214842" cy="420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VKL-4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7724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248400" y="2728912"/>
            <a:ext cx="2895600" cy="4129088"/>
          </a:xfrm>
          <a:prstGeom prst="rect">
            <a:avLst/>
          </a:prstGeom>
          <a:solidFill>
            <a:srgbClr val="CCFF33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Структуры ЦНС, 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входящие в состав систем </a:t>
            </a:r>
            <a:r>
              <a:rPr lang="ru-RU" sz="2000" dirty="0" err="1"/>
              <a:t>биологичес</a:t>
            </a:r>
            <a:r>
              <a:rPr lang="ru-RU" sz="2000" dirty="0"/>
              <a:t>-</a:t>
            </a:r>
          </a:p>
          <a:p>
            <a:pPr>
              <a:lnSpc>
                <a:spcPct val="90000"/>
              </a:lnSpc>
            </a:pPr>
            <a:r>
              <a:rPr lang="ru-RU" sz="2000" dirty="0" err="1"/>
              <a:t>ких</a:t>
            </a:r>
            <a:r>
              <a:rPr lang="ru-RU" sz="2000" dirty="0"/>
              <a:t> потребностей, эмоций, </a:t>
            </a:r>
            <a:r>
              <a:rPr lang="ru-RU" sz="2000" dirty="0" err="1"/>
              <a:t>положитель-ного</a:t>
            </a:r>
            <a:r>
              <a:rPr lang="ru-RU" sz="2000" dirty="0"/>
              <a:t> и </a:t>
            </a:r>
            <a:r>
              <a:rPr lang="ru-RU" sz="2000" dirty="0" err="1"/>
              <a:t>отрицатель-ного</a:t>
            </a:r>
            <a:r>
              <a:rPr lang="ru-RU" sz="2000" dirty="0"/>
              <a:t> подкрепления:</a:t>
            </a:r>
          </a:p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</a:pPr>
            <a:r>
              <a:rPr lang="ru-RU" sz="2000" i="1" dirty="0"/>
              <a:t>гипоталамус</a:t>
            </a:r>
          </a:p>
          <a:p>
            <a:pPr>
              <a:lnSpc>
                <a:spcPct val="90000"/>
              </a:lnSpc>
            </a:pPr>
            <a:r>
              <a:rPr lang="ru-RU" sz="2000" i="1" dirty="0"/>
              <a:t>миндалина</a:t>
            </a:r>
          </a:p>
          <a:p>
            <a:pPr>
              <a:lnSpc>
                <a:spcPct val="90000"/>
              </a:lnSpc>
            </a:pPr>
            <a:r>
              <a:rPr lang="ru-RU" sz="2000" i="1" dirty="0"/>
              <a:t>прилежащее ядро</a:t>
            </a:r>
            <a:endParaRPr lang="en-US" sz="2000" i="1" dirty="0"/>
          </a:p>
          <a:p>
            <a:pPr>
              <a:lnSpc>
                <a:spcPct val="90000"/>
              </a:lnSpc>
            </a:pPr>
            <a:r>
              <a:rPr lang="en-US" sz="2000" i="1" dirty="0"/>
              <a:t>      </a:t>
            </a:r>
            <a:r>
              <a:rPr lang="ru-RU" sz="2000" i="1" dirty="0"/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nucl</a:t>
            </a:r>
            <a:r>
              <a:rPr lang="en-US" sz="2000" i="1" dirty="0"/>
              <a:t>. </a:t>
            </a:r>
            <a:r>
              <a:rPr lang="en-US" sz="2000" i="1" dirty="0" err="1"/>
              <a:t>accumbens</a:t>
            </a:r>
            <a:r>
              <a:rPr lang="en-US" sz="2000" i="1" dirty="0"/>
              <a:t>)</a:t>
            </a:r>
          </a:p>
          <a:p>
            <a:pPr>
              <a:lnSpc>
                <a:spcPct val="90000"/>
              </a:lnSpc>
            </a:pPr>
            <a:r>
              <a:rPr lang="ru-RU" sz="2000" i="1" dirty="0" err="1"/>
              <a:t>голубое</a:t>
            </a:r>
            <a:r>
              <a:rPr lang="ru-RU" sz="2000" i="1" dirty="0"/>
              <a:t> пятно</a:t>
            </a:r>
          </a:p>
          <a:p>
            <a:pPr>
              <a:lnSpc>
                <a:spcPct val="90000"/>
              </a:lnSpc>
            </a:pPr>
            <a:r>
              <a:rPr lang="ru-RU" sz="2000" i="1" dirty="0"/>
              <a:t>поясная извилина </a:t>
            </a:r>
          </a:p>
          <a:p>
            <a:pPr>
              <a:lnSpc>
                <a:spcPct val="90000"/>
              </a:lnSpc>
            </a:pPr>
            <a:r>
              <a:rPr lang="ru-RU" sz="2000" i="1" dirty="0"/>
              <a:t>и др.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67200" y="5249863"/>
            <a:ext cx="1447800" cy="312737"/>
          </a:xfrm>
          <a:prstGeom prst="rect">
            <a:avLst/>
          </a:prstGeom>
          <a:solidFill>
            <a:srgbClr val="CCFF33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/>
              <a:t>миндалина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81400"/>
            <a:ext cx="1752600" cy="974725"/>
          </a:xfrm>
          <a:prstGeom prst="rect">
            <a:avLst/>
          </a:prstGeom>
          <a:solidFill>
            <a:srgbClr val="CCFF33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/>
              <a:t>ядра передней, средней и задней части гипоталамуса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0"/>
            <a:ext cx="6019800" cy="1465263"/>
          </a:xfrm>
          <a:prstGeom prst="rect">
            <a:avLst/>
          </a:prstGeom>
          <a:solidFill>
            <a:srgbClr val="CC99FF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u="sng"/>
              <a:t>Миндалина</a:t>
            </a:r>
            <a:r>
              <a:rPr lang="ru-RU" sz="2000"/>
              <a:t> относится к базальным ганглиям больших полушарий; вместе с гипоталамусом отвечает за многие биологические потребности: пищевую, питьевую, половую и родительскую, в безопасности (центры страха и агрессии).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allAtOnce" animBg="1"/>
      <p:bldP spid="3079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Ретикулярная 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Формирует жизненно-важные  центры продолговатого мозга </a:t>
            </a:r>
          </a:p>
          <a:p>
            <a:pPr lvl="1"/>
            <a:r>
              <a:rPr lang="ru-RU" dirty="0" smtClean="0"/>
              <a:t>Дыхательный</a:t>
            </a:r>
          </a:p>
          <a:p>
            <a:pPr lvl="1"/>
            <a:r>
              <a:rPr lang="ru-RU" dirty="0" err="1" smtClean="0"/>
              <a:t>Сердечно-сосудистый</a:t>
            </a:r>
            <a:endParaRPr lang="ru-RU" dirty="0" smtClean="0"/>
          </a:p>
          <a:p>
            <a:r>
              <a:rPr lang="ru-RU" dirty="0" smtClean="0"/>
              <a:t>Эффекты реализуются посредством активации симпатической нервной системы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 больших полушарий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Управление двигательными функциями и их вегетативным обеспечением</a:t>
            </a:r>
          </a:p>
          <a:p>
            <a:r>
              <a:rPr lang="ru-RU" dirty="0" smtClean="0"/>
              <a:t>Высшая интеграция деятельности всех систем организма, в том числе вегетативных</a:t>
            </a:r>
          </a:p>
          <a:p>
            <a:r>
              <a:rPr lang="ru-RU" dirty="0" smtClean="0"/>
              <a:t>Выработка условных рефлексов на изменение интенсивности работы внутренних органов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8481" y="785794"/>
            <a:ext cx="6205353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</a:t>
            </a:r>
          </a:p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</a:t>
            </a:r>
          </a:p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Стволовые и гипоталамические центры оказывают возбуждающие и тормозные нисходящие влияния на симпатические и парасимпатические образования спинного мозга.</a:t>
            </a:r>
          </a:p>
          <a:p>
            <a:r>
              <a:rPr lang="ru-RU" dirty="0" smtClean="0"/>
              <a:t>комплексы, отвечающие за координацию отдельных функций с целью выполнения каких–то общих программ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5857916"/>
          </a:xfrm>
        </p:spPr>
        <p:txBody>
          <a:bodyPr/>
          <a:lstStyle/>
          <a:p>
            <a:r>
              <a:rPr lang="ru-RU" sz="2500" dirty="0" smtClean="0"/>
              <a:t>1) </a:t>
            </a:r>
            <a:r>
              <a:rPr lang="ru-RU" sz="2500" b="1" dirty="0" smtClean="0"/>
              <a:t>систему терморегуляции</a:t>
            </a:r>
            <a:r>
              <a:rPr lang="ru-RU" sz="2500" dirty="0" smtClean="0"/>
              <a:t>, управляющую сопротивлением кожных сосудов и потоотделением; </a:t>
            </a:r>
          </a:p>
          <a:p>
            <a:r>
              <a:rPr lang="ru-RU" sz="2500" dirty="0" smtClean="0"/>
              <a:t>2) </a:t>
            </a:r>
            <a:r>
              <a:rPr lang="ru-RU" sz="2500" b="1" dirty="0" smtClean="0"/>
              <a:t>систему регуляции артериального давления</a:t>
            </a:r>
            <a:r>
              <a:rPr lang="ru-RU" sz="2500" dirty="0" smtClean="0"/>
              <a:t>, влияющую на сопротивление резистивных сосудов скелетных мышц и внутренних органов, а также –через симпатические нервы–на сердце и мозговое вещество надпочечников; </a:t>
            </a:r>
          </a:p>
          <a:p>
            <a:r>
              <a:rPr lang="ru-RU" sz="2500" dirty="0" smtClean="0"/>
              <a:t>3) </a:t>
            </a:r>
            <a:r>
              <a:rPr lang="ru-RU" sz="2500" b="1" dirty="0" smtClean="0"/>
              <a:t>систему регуляции мочеиспускания и дефекации</a:t>
            </a:r>
            <a:r>
              <a:rPr lang="ru-RU" sz="2500" dirty="0" smtClean="0"/>
              <a:t>, управляющую парасимпатической и симпатической иннервацией мочевого пузыря и нижних отделов толстого кишечника, и </a:t>
            </a:r>
          </a:p>
          <a:p>
            <a:r>
              <a:rPr lang="ru-RU" sz="2500" dirty="0" smtClean="0"/>
              <a:t>4) </a:t>
            </a:r>
            <a:r>
              <a:rPr lang="ru-RU" sz="2500" b="1" dirty="0" smtClean="0"/>
              <a:t>систему управления репродуктивными органами</a:t>
            </a:r>
            <a:r>
              <a:rPr lang="ru-RU" sz="2500" dirty="0" smtClean="0"/>
              <a:t>, контролирующую парасимпатическую и симпатическую иннервацию этих органов.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Роль продолговатого мозга в регуляции кровообращения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dirty="0" smtClean="0"/>
              <a:t>Сразу после перерыва спинного мозга у животных резко падает артериальное давление, так как исчезает тонус покоя симпатических нейронов, иннервирующих кровеносные сосуды, сердце и мозговое вещество надпочечников. У таких животных остается возможной лишь регуляция сердца, сохраняющего связи с  продолговатым мозгом посредством блуждающих нервов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децеребрированных</a:t>
            </a:r>
            <a:r>
              <a:rPr lang="ru-RU" dirty="0" smtClean="0"/>
              <a:t> животных  артериальное давление остается нормальным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643042" y="21429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786190"/>
            <a:ext cx="8229600" cy="2840063"/>
          </a:xfrm>
        </p:spPr>
        <p:txBody>
          <a:bodyPr/>
          <a:lstStyle/>
          <a:p>
            <a:r>
              <a:rPr lang="ru-RU" sz="2000" i="1" dirty="0" smtClean="0"/>
              <a:t>бульбарная регуляция</a:t>
            </a:r>
            <a:r>
              <a:rPr lang="ru-RU" sz="2000" dirty="0" smtClean="0"/>
              <a:t> гемодинамики в свою очередь управляется высшими отделами ствола мозга, и в особенности гипоталамуса. </a:t>
            </a:r>
            <a:r>
              <a:rPr lang="ru-RU" sz="2000" i="1" dirty="0" smtClean="0"/>
              <a:t>Высшая нервная регуляция</a:t>
            </a:r>
            <a:r>
              <a:rPr lang="ru-RU" sz="2000" dirty="0" smtClean="0"/>
              <a:t> сердечно–сосудистой системы со стороны гипоталамуса осуществляется при всех наиболее сложных вегетативных реакциях, для управления которыми простой саморегуляции недостаточно. К таким реакциям можно отнести, например, терморегуляцию, регуляцию приема пищи, защитное поведение, физическую деятельность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3|1|1.8|1.1|1.3|1.5|1.1|1.2|1.3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1.5|2.2|1.4|1.5|1.5|1.5|1.3|1|1|1.4|1|1.4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3|1|1.8|1.1|1.3|1.5|1.1|1.2|1.3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2759</TotalTime>
  <Words>1721</Words>
  <Application>Microsoft Office PowerPoint</Application>
  <PresentationFormat>Экран (4:3)</PresentationFormat>
  <Paragraphs>242</Paragraphs>
  <Slides>44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Вегетативная нервная система.  Центральный отдел</vt:lpstr>
      <vt:lpstr>Спинальные вегетативные рефлексы </vt:lpstr>
      <vt:lpstr>Слайд 3</vt:lpstr>
      <vt:lpstr>Регуляция вегетативных функций на уровне ствола головного мозга </vt:lpstr>
      <vt:lpstr>Слайд 5</vt:lpstr>
      <vt:lpstr>Слайд 6</vt:lpstr>
      <vt:lpstr>Роль продолговатого мозга в регуляции кровообращения</vt:lpstr>
      <vt:lpstr>Слайд 8</vt:lpstr>
      <vt:lpstr>Слайд 9</vt:lpstr>
      <vt:lpstr>Приспособительные реакции сердечно–сосудистой системы во время работы. </vt:lpstr>
      <vt:lpstr>Гипоталамус</vt:lpstr>
      <vt:lpstr>Гипоталамус управляет всеми основными гомеостатическими процессами в организме:  </vt:lpstr>
      <vt:lpstr>Слайд 13</vt:lpstr>
      <vt:lpstr>Слайд 14</vt:lpstr>
      <vt:lpstr>Ядра гипоталамуса объединяют в 2 группы</vt:lpstr>
      <vt:lpstr>Слайд 16</vt:lpstr>
      <vt:lpstr>Слайд 17</vt:lpstr>
      <vt:lpstr>Нейронная организация гипоталамуса</vt:lpstr>
      <vt:lpstr>Слайд 19</vt:lpstr>
      <vt:lpstr>Слайд 20</vt:lpstr>
      <vt:lpstr>Слайд 21</vt:lpstr>
      <vt:lpstr>Слайд 22</vt:lpstr>
      <vt:lpstr>Слайд 23</vt:lpstr>
      <vt:lpstr>Слайд 24</vt:lpstr>
      <vt:lpstr>Нейроны гипоталамуса обладают рецепторной функцией  </vt:lpstr>
      <vt:lpstr>Гипоталамус и поведение </vt:lpstr>
      <vt:lpstr>Слайд 27</vt:lpstr>
      <vt:lpstr>Гипоталамус и поведение</vt:lpstr>
      <vt:lpstr>Слайд 29</vt:lpstr>
      <vt:lpstr>Гипоталамус и поведение</vt:lpstr>
      <vt:lpstr>Гипоталамус и поведение</vt:lpstr>
      <vt:lpstr>Слайд 32</vt:lpstr>
      <vt:lpstr>Пищевое поведение</vt:lpstr>
      <vt:lpstr>Слайд 34</vt:lpstr>
      <vt:lpstr>Слайд 35</vt:lpstr>
      <vt:lpstr>Слайд 36</vt:lpstr>
      <vt:lpstr>Слайд 37</vt:lpstr>
      <vt:lpstr>Слайд 38</vt:lpstr>
      <vt:lpstr>Гипоталамус и поведение</vt:lpstr>
      <vt:lpstr>Лимбическая система</vt:lpstr>
      <vt:lpstr>Слайд 41</vt:lpstr>
      <vt:lpstr>Ретикулярная формация</vt:lpstr>
      <vt:lpstr>Кора больших полушарий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Гипоталамус и его функции. Гипоталамо-гипофизарная система</dc:title>
  <dc:creator>РЕНАТ</dc:creator>
  <cp:lastModifiedBy>Лаборатория</cp:lastModifiedBy>
  <cp:revision>250</cp:revision>
  <dcterms:created xsi:type="dcterms:W3CDTF">2009-02-21T17:07:51Z</dcterms:created>
  <dcterms:modified xsi:type="dcterms:W3CDTF">2011-04-19T04:20:04Z</dcterms:modified>
</cp:coreProperties>
</file>